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89" r:id="rId8"/>
    <p:sldId id="262" r:id="rId9"/>
    <p:sldId id="263" r:id="rId10"/>
    <p:sldId id="264" r:id="rId11"/>
    <p:sldId id="265"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5" r:id="rId37"/>
    <p:sldId id="293" r:id="rId38"/>
    <p:sldId id="294" r:id="rId39"/>
    <p:sldId id="296" r:id="rId40"/>
    <p:sldId id="297" r:id="rId41"/>
    <p:sldId id="298" r:id="rId42"/>
    <p:sldId id="299" r:id="rId43"/>
    <p:sldId id="300" r:id="rId44"/>
    <p:sldId id="301" r:id="rId45"/>
    <p:sldId id="302" r:id="rId46"/>
    <p:sldId id="303" r:id="rId47"/>
    <p:sldId id="304" r:id="rId48"/>
    <p:sldId id="306" r:id="rId49"/>
    <p:sldId id="30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F219A-11FF-4A76-86EF-E8EBD68CEBC8}" type="datetimeFigureOut">
              <a:rPr lang="en-US" smtClean="0"/>
              <a:pPr/>
              <a:t>8/4/2014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FAE3D3-7B37-4079-AB65-81B739A5057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F219A-11FF-4A76-86EF-E8EBD68CEBC8}" type="datetimeFigureOut">
              <a:rPr lang="en-US" smtClean="0"/>
              <a:pPr/>
              <a:t>8/4/2014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AE3D3-7B37-4079-AB65-81B739A5057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ode.google.com/p/tortoisegit/wiki/Download" TargetMode="External"/><Relationship Id="rId2" Type="http://schemas.openxmlformats.org/officeDocument/2006/relationships/hyperlink" Target="https://code.google.com/p/msysgit/downloads/list" TargetMode="External"/><Relationship Id="rId1" Type="http://schemas.openxmlformats.org/officeDocument/2006/relationships/slideLayout" Target="../slideLayouts/slideLayout2.xml"/><Relationship Id="rId4" Type="http://schemas.openxmlformats.org/officeDocument/2006/relationships/hyperlink" Target="https://bitbucket.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Version Control</a:t>
            </a:r>
            <a:endParaRPr lang="en-US" dirty="0"/>
          </a:p>
        </p:txBody>
      </p:sp>
      <p:sp>
        <p:nvSpPr>
          <p:cNvPr id="3" name="Subtitle 2"/>
          <p:cNvSpPr>
            <a:spLocks noGrp="1"/>
          </p:cNvSpPr>
          <p:nvPr>
            <p:ph type="subTitle" idx="1"/>
          </p:nvPr>
        </p:nvSpPr>
        <p:spPr/>
        <p:txBody>
          <a:bodyPr/>
          <a:lstStyle/>
          <a:p>
            <a:r>
              <a:rPr lang="en-US" dirty="0" smtClean="0"/>
              <a:t>…using Git/Tortoise Git</a:t>
            </a:r>
            <a:endParaRPr lang="en-US" dirty="0"/>
          </a:p>
        </p:txBody>
      </p:sp>
      <p:sp>
        <p:nvSpPr>
          <p:cNvPr id="4" name="TextBox 3"/>
          <p:cNvSpPr txBox="1"/>
          <p:nvPr/>
        </p:nvSpPr>
        <p:spPr>
          <a:xfrm>
            <a:off x="6858000" y="5638800"/>
            <a:ext cx="1600200" cy="369332"/>
          </a:xfrm>
          <a:prstGeom prst="rect">
            <a:avLst/>
          </a:prstGeom>
          <a:noFill/>
        </p:spPr>
        <p:txBody>
          <a:bodyPr wrap="square" rtlCol="0">
            <a:spAutoFit/>
          </a:bodyPr>
          <a:lstStyle/>
          <a:p>
            <a:r>
              <a:rPr lang="en-US" dirty="0" smtClean="0"/>
              <a:t>By CP</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Version Control?</a:t>
            </a:r>
            <a:endParaRPr lang="en-US" dirty="0"/>
          </a:p>
        </p:txBody>
      </p:sp>
      <p:sp>
        <p:nvSpPr>
          <p:cNvPr id="3" name="Content Placeholder 2"/>
          <p:cNvSpPr>
            <a:spLocks noGrp="1"/>
          </p:cNvSpPr>
          <p:nvPr>
            <p:ph idx="1"/>
          </p:nvPr>
        </p:nvSpPr>
        <p:spPr/>
        <p:txBody>
          <a:bodyPr/>
          <a:lstStyle/>
          <a:p>
            <a:r>
              <a:rPr lang="en-US" dirty="0" smtClean="0"/>
              <a:t>“A system that records changes to a file or set of files over time so that you can recall specific versions later”</a:t>
            </a:r>
          </a:p>
          <a:p>
            <a:r>
              <a:rPr lang="en-US" dirty="0" smtClean="0"/>
              <a:t>Works for *ANY* file type </a:t>
            </a:r>
          </a:p>
          <a:p>
            <a:r>
              <a:rPr lang="en-US" dirty="0" smtClean="0"/>
              <a:t>A Time machine for your files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Version Control?</a:t>
            </a:r>
            <a:endParaRPr lang="en-US" dirty="0"/>
          </a:p>
        </p:txBody>
      </p:sp>
      <p:sp>
        <p:nvSpPr>
          <p:cNvPr id="3" name="Content Placeholder 2"/>
          <p:cNvSpPr>
            <a:spLocks noGrp="1"/>
          </p:cNvSpPr>
          <p:nvPr>
            <p:ph idx="1"/>
          </p:nvPr>
        </p:nvSpPr>
        <p:spPr/>
        <p:txBody>
          <a:bodyPr/>
          <a:lstStyle/>
          <a:p>
            <a:r>
              <a:rPr lang="en-US" dirty="0" smtClean="0"/>
              <a:t>Version Control saves lives! </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685800" y="2057400"/>
            <a:ext cx="7848600" cy="4728303"/>
          </a:xfrm>
          <a:prstGeom prst="rect">
            <a:avLst/>
          </a:prstGeom>
          <a:noFill/>
          <a:ln w="9525">
            <a:noFill/>
            <a:miter lim="800000"/>
            <a:headEnd/>
            <a:tailEnd/>
          </a:ln>
        </p:spPr>
      </p:pic>
      <p:pic>
        <p:nvPicPr>
          <p:cNvPr id="4" name="Picture 2" descr="C:\Users\Pranjal\Desktop\red-30141_640.png"/>
          <p:cNvPicPr>
            <a:picLocks noChangeAspect="1" noChangeArrowheads="1"/>
          </p:cNvPicPr>
          <p:nvPr/>
        </p:nvPicPr>
        <p:blipFill>
          <a:blip r:embed="rId3" cstate="print"/>
          <a:srcRect/>
          <a:stretch>
            <a:fillRect/>
          </a:stretch>
        </p:blipFill>
        <p:spPr bwMode="auto">
          <a:xfrm flipH="1">
            <a:off x="1524000" y="609600"/>
            <a:ext cx="457200" cy="457200"/>
          </a:xfrm>
          <a:prstGeom prst="rect">
            <a:avLst/>
          </a:prstGeom>
          <a:noFill/>
        </p:spPr>
      </p:pic>
      <p:pic>
        <p:nvPicPr>
          <p:cNvPr id="6" name="Picture 2" descr="C:\Users\Pranjal\Desktop\red-30141_640.png"/>
          <p:cNvPicPr>
            <a:picLocks noChangeAspect="1" noChangeArrowheads="1"/>
          </p:cNvPicPr>
          <p:nvPr/>
        </p:nvPicPr>
        <p:blipFill>
          <a:blip r:embed="rId3" cstate="print"/>
          <a:srcRect/>
          <a:stretch>
            <a:fillRect/>
          </a:stretch>
        </p:blipFill>
        <p:spPr bwMode="auto">
          <a:xfrm flipH="1">
            <a:off x="7162800" y="609600"/>
            <a:ext cx="457200" cy="457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Version Control Types</a:t>
            </a:r>
            <a:endParaRPr lang="en-US" dirty="0"/>
          </a:p>
        </p:txBody>
      </p:sp>
      <p:sp>
        <p:nvSpPr>
          <p:cNvPr id="3" name="Content Placeholder 2"/>
          <p:cNvSpPr>
            <a:spLocks noGrp="1"/>
          </p:cNvSpPr>
          <p:nvPr>
            <p:ph idx="1"/>
          </p:nvPr>
        </p:nvSpPr>
        <p:spPr/>
        <p:txBody>
          <a:bodyPr/>
          <a:lstStyle/>
          <a:p>
            <a:r>
              <a:rPr lang="en-US" dirty="0" smtClean="0"/>
              <a:t>Local Version Control System</a:t>
            </a:r>
            <a:endParaRPr lang="en-US" dirty="0"/>
          </a:p>
        </p:txBody>
      </p:sp>
      <p:pic>
        <p:nvPicPr>
          <p:cNvPr id="2050" name="Picture 2" descr="C:\Users\Pranjal\Desktop\18333fig0101-tn.png"/>
          <p:cNvPicPr>
            <a:picLocks noChangeAspect="1" noChangeArrowheads="1"/>
          </p:cNvPicPr>
          <p:nvPr/>
        </p:nvPicPr>
        <p:blipFill>
          <a:blip r:embed="rId2" cstate="print"/>
          <a:srcRect/>
          <a:stretch>
            <a:fillRect/>
          </a:stretch>
        </p:blipFill>
        <p:spPr bwMode="auto">
          <a:xfrm>
            <a:off x="2743200" y="2743200"/>
            <a:ext cx="3810000" cy="3200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Version Control Types</a:t>
            </a:r>
            <a:endParaRPr lang="en-US" dirty="0"/>
          </a:p>
        </p:txBody>
      </p:sp>
      <p:sp>
        <p:nvSpPr>
          <p:cNvPr id="3" name="Content Placeholder 2"/>
          <p:cNvSpPr>
            <a:spLocks noGrp="1"/>
          </p:cNvSpPr>
          <p:nvPr>
            <p:ph idx="1"/>
          </p:nvPr>
        </p:nvSpPr>
        <p:spPr/>
        <p:txBody>
          <a:bodyPr/>
          <a:lstStyle/>
          <a:p>
            <a:r>
              <a:rPr lang="en-US" dirty="0" smtClean="0"/>
              <a:t>Centralized Version Control Systems</a:t>
            </a:r>
            <a:endParaRPr lang="en-US" dirty="0"/>
          </a:p>
        </p:txBody>
      </p:sp>
      <p:pic>
        <p:nvPicPr>
          <p:cNvPr id="3074" name="Picture 2" descr="C:\Users\Pranjal\Desktop\18333fig0102-tn.png"/>
          <p:cNvPicPr>
            <a:picLocks noChangeAspect="1" noChangeArrowheads="1"/>
          </p:cNvPicPr>
          <p:nvPr/>
        </p:nvPicPr>
        <p:blipFill>
          <a:blip r:embed="rId2" cstate="print"/>
          <a:srcRect/>
          <a:stretch>
            <a:fillRect/>
          </a:stretch>
        </p:blipFill>
        <p:spPr bwMode="auto">
          <a:xfrm>
            <a:off x="2097088" y="2365375"/>
            <a:ext cx="4762500" cy="3733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ranjal\Desktop\18333fig0103-tn.png"/>
          <p:cNvPicPr>
            <a:picLocks noChangeAspect="1" noChangeArrowheads="1"/>
          </p:cNvPicPr>
          <p:nvPr/>
        </p:nvPicPr>
        <p:blipFill>
          <a:blip r:embed="rId2" cstate="print"/>
          <a:srcRect/>
          <a:stretch>
            <a:fillRect/>
          </a:stretch>
        </p:blipFill>
        <p:spPr bwMode="auto">
          <a:xfrm>
            <a:off x="4949007" y="2153640"/>
            <a:ext cx="4042593" cy="4551960"/>
          </a:xfrm>
          <a:prstGeom prst="rect">
            <a:avLst/>
          </a:prstGeom>
          <a:noFill/>
        </p:spPr>
      </p:pic>
      <p:sp>
        <p:nvSpPr>
          <p:cNvPr id="2" name="Title 1"/>
          <p:cNvSpPr>
            <a:spLocks noGrp="1"/>
          </p:cNvSpPr>
          <p:nvPr>
            <p:ph type="title"/>
          </p:nvPr>
        </p:nvSpPr>
        <p:spPr/>
        <p:txBody>
          <a:bodyPr/>
          <a:lstStyle/>
          <a:p>
            <a:r>
              <a:rPr lang="en-US" dirty="0" smtClean="0"/>
              <a:t>Version Control Types</a:t>
            </a:r>
            <a:endParaRPr lang="en-US" dirty="0"/>
          </a:p>
        </p:txBody>
      </p:sp>
      <p:sp>
        <p:nvSpPr>
          <p:cNvPr id="3" name="Content Placeholder 2"/>
          <p:cNvSpPr>
            <a:spLocks noGrp="1"/>
          </p:cNvSpPr>
          <p:nvPr>
            <p:ph idx="1"/>
          </p:nvPr>
        </p:nvSpPr>
        <p:spPr>
          <a:xfrm>
            <a:off x="457200" y="1600200"/>
            <a:ext cx="5638800" cy="4525963"/>
          </a:xfrm>
        </p:spPr>
        <p:txBody>
          <a:bodyPr/>
          <a:lstStyle/>
          <a:p>
            <a:r>
              <a:rPr lang="en-US" dirty="0" smtClean="0"/>
              <a:t>Distributed Version Control Systems</a:t>
            </a:r>
          </a:p>
          <a:p>
            <a:pPr lvl="1"/>
            <a:r>
              <a:rPr lang="en-US" dirty="0" smtClean="0"/>
              <a:t>Fully mirrored repository for each client</a:t>
            </a:r>
          </a:p>
          <a:p>
            <a:pPr lvl="1"/>
            <a:r>
              <a:rPr lang="en-US" dirty="0" smtClean="0"/>
              <a:t>Best Crash protection possible</a:t>
            </a:r>
          </a:p>
          <a:p>
            <a:r>
              <a:rPr lang="en-US" dirty="0" smtClean="0"/>
              <a:t>Git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4495800" cy="1143000"/>
          </a:xfrm>
        </p:spPr>
        <p:txBody>
          <a:bodyPr/>
          <a:lstStyle/>
          <a:p>
            <a:r>
              <a:rPr lang="en-US" dirty="0" smtClean="0"/>
              <a:t>Q: Who uses Git?</a:t>
            </a:r>
            <a:endParaRPr lang="en-US" dirty="0"/>
          </a:p>
        </p:txBody>
      </p:sp>
      <p:sp>
        <p:nvSpPr>
          <p:cNvPr id="3" name="Content Placeholder 2"/>
          <p:cNvSpPr>
            <a:spLocks noGrp="1"/>
          </p:cNvSpPr>
          <p:nvPr>
            <p:ph idx="1"/>
          </p:nvPr>
        </p:nvSpPr>
        <p:spPr>
          <a:xfrm>
            <a:off x="457200" y="1600200"/>
            <a:ext cx="5638800" cy="4525963"/>
          </a:xfrm>
        </p:spPr>
        <p:txBody>
          <a:bodyPr/>
          <a:lstStyle/>
          <a:p>
            <a:r>
              <a:rPr lang="en-US" dirty="0" smtClean="0"/>
              <a:t>A: Everyone.</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0" y="5181600"/>
            <a:ext cx="9122736" cy="1676400"/>
          </a:xfrm>
          <a:prstGeom prst="rect">
            <a:avLst/>
          </a:prstGeom>
          <a:noFill/>
          <a:ln w="9525">
            <a:noFill/>
            <a:miter lim="800000"/>
            <a:headEnd/>
            <a:tailEnd/>
          </a:ln>
        </p:spPr>
      </p:pic>
      <p:pic>
        <p:nvPicPr>
          <p:cNvPr id="3077" name="Picture 5"/>
          <p:cNvPicPr>
            <a:picLocks noChangeAspect="1" noChangeArrowheads="1"/>
          </p:cNvPicPr>
          <p:nvPr/>
        </p:nvPicPr>
        <p:blipFill>
          <a:blip r:embed="rId3" cstate="print"/>
          <a:srcRect/>
          <a:stretch>
            <a:fillRect/>
          </a:stretch>
        </p:blipFill>
        <p:spPr bwMode="auto">
          <a:xfrm>
            <a:off x="4467225" y="381000"/>
            <a:ext cx="4676775"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Who wrote Git?</a:t>
            </a:r>
            <a:endParaRPr lang="en-US" dirty="0"/>
          </a:p>
        </p:txBody>
      </p:sp>
      <p:sp>
        <p:nvSpPr>
          <p:cNvPr id="3" name="Content Placeholder 2"/>
          <p:cNvSpPr>
            <a:spLocks noGrp="1"/>
          </p:cNvSpPr>
          <p:nvPr>
            <p:ph idx="1"/>
          </p:nvPr>
        </p:nvSpPr>
        <p:spPr/>
        <p:txBody>
          <a:bodyPr/>
          <a:lstStyle/>
          <a:p>
            <a:r>
              <a:rPr lang="en-US" dirty="0" smtClean="0"/>
              <a:t>A: God.</a:t>
            </a:r>
            <a:endParaRPr lang="en-US" dirty="0"/>
          </a:p>
        </p:txBody>
      </p:sp>
      <p:pic>
        <p:nvPicPr>
          <p:cNvPr id="5122" name="Picture 2" descr="C:\Users\Pranjal\Desktop\imgres.jpg"/>
          <p:cNvPicPr>
            <a:picLocks noChangeAspect="1" noChangeArrowheads="1"/>
          </p:cNvPicPr>
          <p:nvPr/>
        </p:nvPicPr>
        <p:blipFill>
          <a:blip r:embed="rId2" cstate="print"/>
          <a:srcRect/>
          <a:stretch>
            <a:fillRect/>
          </a:stretch>
        </p:blipFill>
        <p:spPr bwMode="auto">
          <a:xfrm>
            <a:off x="1633538" y="3327400"/>
            <a:ext cx="2371725" cy="1924050"/>
          </a:xfrm>
          <a:prstGeom prst="rect">
            <a:avLst/>
          </a:prstGeom>
          <a:noFill/>
        </p:spPr>
      </p:pic>
      <p:pic>
        <p:nvPicPr>
          <p:cNvPr id="5123" name="Picture 3" descr="C:\Users\Pranjal\Desktop\imgres.jpg"/>
          <p:cNvPicPr>
            <a:picLocks noChangeAspect="1" noChangeArrowheads="1"/>
          </p:cNvPicPr>
          <p:nvPr/>
        </p:nvPicPr>
        <p:blipFill>
          <a:blip r:embed="rId3" cstate="print"/>
          <a:srcRect/>
          <a:stretch>
            <a:fillRect/>
          </a:stretch>
        </p:blipFill>
        <p:spPr bwMode="auto">
          <a:xfrm>
            <a:off x="5273675" y="1830388"/>
            <a:ext cx="1990725" cy="2295525"/>
          </a:xfrm>
          <a:prstGeom prst="rect">
            <a:avLst/>
          </a:prstGeom>
          <a:noFill/>
        </p:spPr>
      </p:pic>
      <p:pic>
        <p:nvPicPr>
          <p:cNvPr id="5124" name="Picture 4" descr="C:\Users\Pranjal\Desktop\imgres.jpg"/>
          <p:cNvPicPr>
            <a:picLocks noChangeAspect="1" noChangeArrowheads="1"/>
          </p:cNvPicPr>
          <p:nvPr/>
        </p:nvPicPr>
        <p:blipFill>
          <a:blip r:embed="rId4" cstate="print"/>
          <a:srcRect/>
          <a:stretch>
            <a:fillRect/>
          </a:stretch>
        </p:blipFill>
        <p:spPr bwMode="auto">
          <a:xfrm>
            <a:off x="4986338" y="4557713"/>
            <a:ext cx="2676525" cy="170497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normAutofit/>
          </a:bodyPr>
          <a:lstStyle/>
          <a:p>
            <a:r>
              <a:rPr lang="en-US" sz="2400" dirty="0" smtClean="0"/>
              <a:t>You: Files </a:t>
            </a:r>
            <a:r>
              <a:rPr lang="en-US" sz="2400" dirty="0" err="1" smtClean="0"/>
              <a:t>files</a:t>
            </a:r>
            <a:r>
              <a:rPr lang="en-US" sz="2400" dirty="0" smtClean="0"/>
              <a:t> </a:t>
            </a:r>
            <a:r>
              <a:rPr lang="en-US" sz="2400" dirty="0" err="1" smtClean="0"/>
              <a:t>files</a:t>
            </a:r>
            <a:r>
              <a:rPr lang="en-US" sz="2400" dirty="0" smtClean="0"/>
              <a:t>; Git: Snapshot! </a:t>
            </a:r>
          </a:p>
          <a:p>
            <a:r>
              <a:rPr lang="en-US" sz="2400" dirty="0" smtClean="0"/>
              <a:t>Every ‘</a:t>
            </a:r>
            <a:r>
              <a:rPr lang="en-US" sz="2400" b="1" i="1" dirty="0" smtClean="0"/>
              <a:t>commit</a:t>
            </a:r>
            <a:r>
              <a:rPr lang="en-US" sz="2400" dirty="0" smtClean="0"/>
              <a:t>’ is saving the state of your project</a:t>
            </a:r>
          </a:p>
          <a:p>
            <a:pPr lvl="1"/>
            <a:r>
              <a:rPr lang="en-US" sz="2000" dirty="0" smtClean="0"/>
              <a:t>A snapshot of how the files look like at that moment and stores a ‘</a:t>
            </a:r>
            <a:r>
              <a:rPr lang="en-US" sz="2000" b="1" dirty="0" smtClean="0"/>
              <a:t>reference</a:t>
            </a:r>
            <a:r>
              <a:rPr lang="en-US" sz="2000" dirty="0" smtClean="0"/>
              <a:t>’ to that snapshot</a:t>
            </a:r>
          </a:p>
          <a:p>
            <a:pPr lvl="1"/>
            <a:r>
              <a:rPr lang="en-US" sz="2000" dirty="0" smtClean="0"/>
              <a:t>File is stored ONLY if it has changed</a:t>
            </a:r>
            <a:endParaRPr lang="en-US" sz="2000" dirty="0"/>
          </a:p>
        </p:txBody>
      </p:sp>
      <p:pic>
        <p:nvPicPr>
          <p:cNvPr id="6146" name="Picture 2" descr="C:\Users\Pranjal\Desktop\18333fig0105-tn.png"/>
          <p:cNvPicPr>
            <a:picLocks noChangeAspect="1" noChangeArrowheads="1"/>
          </p:cNvPicPr>
          <p:nvPr/>
        </p:nvPicPr>
        <p:blipFill>
          <a:blip r:embed="rId2" cstate="print"/>
          <a:srcRect/>
          <a:stretch>
            <a:fillRect/>
          </a:stretch>
        </p:blipFill>
        <p:spPr bwMode="auto">
          <a:xfrm>
            <a:off x="1752600" y="3581400"/>
            <a:ext cx="6178380" cy="2743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All operations happen locally</a:t>
            </a:r>
          </a:p>
          <a:p>
            <a:pPr lvl="1"/>
            <a:r>
              <a:rPr lang="en-US" dirty="0" smtClean="0"/>
              <a:t>No need for a network as long as you are coding on your own (though, you can’t collaborate without it)</a:t>
            </a:r>
          </a:p>
          <a:p>
            <a:r>
              <a:rPr lang="en-US" dirty="0" smtClean="0"/>
              <a:t>EVERYTHING is check summed</a:t>
            </a:r>
          </a:p>
          <a:p>
            <a:pPr lvl="1"/>
            <a:r>
              <a:rPr lang="en-US" dirty="0" smtClean="0"/>
              <a:t>Impossible to change the contents of any file or directory without Git knowing about it</a:t>
            </a:r>
          </a:p>
          <a:p>
            <a:pPr lvl="1"/>
            <a:r>
              <a:rPr lang="en-US" dirty="0" smtClean="0"/>
              <a:t>We’ll know if you crashed the build! </a:t>
            </a:r>
          </a:p>
          <a:p>
            <a:r>
              <a:rPr lang="en-US" dirty="0" smtClean="0"/>
              <a:t>Once you have committed, you CAN’T go back or delete</a:t>
            </a:r>
          </a:p>
          <a:p>
            <a:pPr lvl="1"/>
            <a:r>
              <a:rPr lang="en-US" dirty="0" smtClean="0"/>
              <a:t>Git believes in the true meaning of the word ‘commit’</a:t>
            </a:r>
          </a:p>
          <a:p>
            <a:pPr lvl="1">
              <a:buNone/>
            </a:pPr>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States of Git</a:t>
            </a:r>
            <a:endParaRPr lang="en-US" dirty="0"/>
          </a:p>
        </p:txBody>
      </p:sp>
      <p:sp>
        <p:nvSpPr>
          <p:cNvPr id="3" name="Content Placeholder 2"/>
          <p:cNvSpPr>
            <a:spLocks noGrp="1"/>
          </p:cNvSpPr>
          <p:nvPr>
            <p:ph idx="1"/>
          </p:nvPr>
        </p:nvSpPr>
        <p:spPr/>
        <p:txBody>
          <a:bodyPr/>
          <a:lstStyle/>
          <a:p>
            <a:r>
              <a:rPr lang="en-US" dirty="0" smtClean="0"/>
              <a:t>Modified</a:t>
            </a:r>
          </a:p>
          <a:p>
            <a:pPr lvl="1"/>
            <a:r>
              <a:rPr lang="en-US" dirty="0" smtClean="0"/>
              <a:t>File has been changed, but not committed to the local database yet</a:t>
            </a:r>
          </a:p>
          <a:p>
            <a:r>
              <a:rPr lang="en-US" dirty="0" smtClean="0"/>
              <a:t>Staged</a:t>
            </a:r>
          </a:p>
          <a:p>
            <a:pPr lvl="1"/>
            <a:r>
              <a:rPr lang="en-US" dirty="0" smtClean="0"/>
              <a:t>File has been ‘marked’ in its current version to go into the next commit snapshot</a:t>
            </a:r>
          </a:p>
          <a:p>
            <a:r>
              <a:rPr lang="en-US" dirty="0" smtClean="0"/>
              <a:t>Committed</a:t>
            </a:r>
          </a:p>
          <a:p>
            <a:pPr lvl="1"/>
            <a:r>
              <a:rPr lang="en-US" dirty="0" smtClean="0"/>
              <a:t>Data is safely stored in your local database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States of Git</a:t>
            </a:r>
            <a:endParaRPr lang="en-US" dirty="0"/>
          </a:p>
        </p:txBody>
      </p:sp>
      <p:sp>
        <p:nvSpPr>
          <p:cNvPr id="3" name="Content Placeholder 2"/>
          <p:cNvSpPr>
            <a:spLocks noGrp="1"/>
          </p:cNvSpPr>
          <p:nvPr>
            <p:ph idx="1"/>
          </p:nvPr>
        </p:nvSpPr>
        <p:spPr>
          <a:xfrm>
            <a:off x="457200" y="1600200"/>
            <a:ext cx="3733800" cy="4525963"/>
          </a:xfrm>
        </p:spPr>
        <p:txBody>
          <a:bodyPr>
            <a:normAutofit/>
          </a:bodyPr>
          <a:lstStyle/>
          <a:p>
            <a:r>
              <a:rPr lang="en-US" sz="2800" dirty="0" smtClean="0"/>
              <a:t>Staging Area</a:t>
            </a:r>
          </a:p>
          <a:p>
            <a:pPr lvl="1"/>
            <a:r>
              <a:rPr lang="en-US" sz="2400" dirty="0" smtClean="0"/>
              <a:t>It’s a file that stores information about what will go into the next commit</a:t>
            </a:r>
          </a:p>
          <a:p>
            <a:pPr lvl="1"/>
            <a:r>
              <a:rPr lang="en-US" sz="2400" dirty="0" smtClean="0"/>
              <a:t>Also referred to as the ‘index’</a:t>
            </a:r>
            <a:endParaRPr lang="en-US" sz="2400" dirty="0"/>
          </a:p>
        </p:txBody>
      </p:sp>
      <p:pic>
        <p:nvPicPr>
          <p:cNvPr id="4" name="Picture 2" descr="C:\Users\Pranjal\Desktop\18333fig0106-tn.png"/>
          <p:cNvPicPr>
            <a:picLocks noChangeAspect="1" noChangeArrowheads="1"/>
          </p:cNvPicPr>
          <p:nvPr/>
        </p:nvPicPr>
        <p:blipFill>
          <a:blip r:embed="rId2" cstate="print"/>
          <a:srcRect/>
          <a:stretch>
            <a:fillRect/>
          </a:stretch>
        </p:blipFill>
        <p:spPr bwMode="auto">
          <a:xfrm>
            <a:off x="4305300" y="1752600"/>
            <a:ext cx="4762500" cy="43815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Hence, the simplified workflow…</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Clone a repository from the cloud :ONLY ONCE:</a:t>
            </a:r>
          </a:p>
          <a:p>
            <a:pPr marL="514350" indent="-514350">
              <a:buFont typeface="+mj-lt"/>
              <a:buAutoNum type="arabicPeriod"/>
            </a:pPr>
            <a:r>
              <a:rPr lang="en-US" dirty="0" smtClean="0"/>
              <a:t>Modify/Change, add new files in the working directory</a:t>
            </a:r>
          </a:p>
          <a:p>
            <a:pPr marL="514350" indent="-514350">
              <a:buFont typeface="+mj-lt"/>
              <a:buAutoNum type="arabicPeriod"/>
            </a:pPr>
            <a:r>
              <a:rPr lang="en-US" dirty="0" smtClean="0"/>
              <a:t>‘Stage’ the files, adding snapshots of them to the staging area</a:t>
            </a:r>
          </a:p>
          <a:p>
            <a:pPr marL="514350" indent="-514350">
              <a:buFont typeface="+mj-lt"/>
              <a:buAutoNum type="arabicPeriod"/>
            </a:pPr>
            <a:r>
              <a:rPr lang="en-US" dirty="0" smtClean="0"/>
              <a:t>Make a ‘commit’. This takes the files as they are in the staging area and stores that snapshot permanently in the local Git directory</a:t>
            </a:r>
          </a:p>
          <a:p>
            <a:pPr marL="514350" indent="-514350">
              <a:buFont typeface="+mj-lt"/>
              <a:buAutoNum type="arabicPeriod"/>
            </a:pPr>
            <a:r>
              <a:rPr lang="en-US" dirty="0" smtClean="0"/>
              <a:t>‘Push’ the changes back to the cloud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Git</a:t>
            </a:r>
            <a:endParaRPr lang="en-US" dirty="0"/>
          </a:p>
        </p:txBody>
      </p:sp>
      <p:sp>
        <p:nvSpPr>
          <p:cNvPr id="3" name="Content Placeholder 2"/>
          <p:cNvSpPr>
            <a:spLocks noGrp="1"/>
          </p:cNvSpPr>
          <p:nvPr>
            <p:ph idx="1"/>
          </p:nvPr>
        </p:nvSpPr>
        <p:spPr/>
        <p:txBody>
          <a:bodyPr>
            <a:normAutofit fontScale="92500"/>
          </a:bodyPr>
          <a:lstStyle/>
          <a:p>
            <a:r>
              <a:rPr lang="en-US" dirty="0" smtClean="0"/>
              <a:t>Please install in the following sequence </a:t>
            </a:r>
            <a:br>
              <a:rPr lang="en-US" dirty="0" smtClean="0"/>
            </a:br>
            <a:r>
              <a:rPr lang="en-US" dirty="0" smtClean="0"/>
              <a:t>The </a:t>
            </a:r>
            <a:r>
              <a:rPr lang="en-US" dirty="0" smtClean="0"/>
              <a:t>Git (default settings)</a:t>
            </a:r>
            <a:endParaRPr lang="en-US" dirty="0" smtClean="0"/>
          </a:p>
          <a:p>
            <a:pPr lvl="1"/>
            <a:r>
              <a:rPr lang="en-US" dirty="0" smtClean="0">
                <a:hlinkClick r:id="rId2"/>
              </a:rPr>
              <a:t>https://code.google.com/p/msysgit/downloads/list</a:t>
            </a:r>
            <a:endParaRPr lang="en-US" dirty="0" smtClean="0"/>
          </a:p>
          <a:p>
            <a:r>
              <a:rPr lang="en-US" dirty="0" smtClean="0"/>
              <a:t>Interface for Humans – Tortoise Git</a:t>
            </a:r>
          </a:p>
          <a:p>
            <a:pPr lvl="1"/>
            <a:r>
              <a:rPr lang="en-US" dirty="0" smtClean="0">
                <a:hlinkClick r:id="rId3"/>
              </a:rPr>
              <a:t>https://code.google.com/p/tortoisegit/wiki/Download </a:t>
            </a:r>
            <a:r>
              <a:rPr lang="en-US" dirty="0" smtClean="0"/>
              <a:t>	</a:t>
            </a:r>
          </a:p>
          <a:p>
            <a:r>
              <a:rPr lang="en-US" dirty="0" smtClean="0"/>
              <a:t>Cloud</a:t>
            </a:r>
          </a:p>
          <a:p>
            <a:pPr lvl="1"/>
            <a:r>
              <a:rPr lang="en-US" dirty="0" smtClean="0">
                <a:hlinkClick r:id="rId4"/>
              </a:rPr>
              <a:t>https://bitbucket.org/</a:t>
            </a:r>
            <a:endParaRPr lang="en-US" dirty="0" smtClean="0"/>
          </a:p>
          <a:p>
            <a:pPr lvl="1"/>
            <a:r>
              <a:rPr lang="en-US" dirty="0" smtClean="0"/>
              <a:t>ONLY REGISTER from my invitation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Setup Git</a:t>
            </a:r>
            <a:endParaRPr lang="en-US" dirty="0"/>
          </a:p>
        </p:txBody>
      </p:sp>
      <p:pic>
        <p:nvPicPr>
          <p:cNvPr id="6" name="Snagit_PPTD903" descr="PPTD903.png"/>
          <p:cNvPicPr>
            <a:picLocks noChangeAspect="1"/>
          </p:cNvPicPr>
          <p:nvPr/>
        </p:nvPicPr>
        <p:blipFill>
          <a:blip r:embed="rId2" cstate="print"/>
          <a:stretch>
            <a:fillRect/>
          </a:stretch>
        </p:blipFill>
        <p:spPr>
          <a:xfrm>
            <a:off x="256082" y="1911648"/>
            <a:ext cx="3020518" cy="4946352"/>
          </a:xfrm>
          <a:prstGeom prst="rect">
            <a:avLst/>
          </a:prstGeom>
        </p:spPr>
      </p:pic>
      <p:pic>
        <p:nvPicPr>
          <p:cNvPr id="8" name="Snagit_PPTF950" descr="PPTF950.png"/>
          <p:cNvPicPr>
            <a:picLocks noGrp="1" noChangeAspect="1"/>
          </p:cNvPicPr>
          <p:nvPr>
            <p:ph idx="1"/>
          </p:nvPr>
        </p:nvPicPr>
        <p:blipFill>
          <a:blip r:embed="rId3" cstate="print"/>
          <a:stretch>
            <a:fillRect/>
          </a:stretch>
        </p:blipFill>
        <p:spPr>
          <a:xfrm>
            <a:off x="3352800" y="2667000"/>
            <a:ext cx="5562600" cy="3789472"/>
          </a:xfrm>
        </p:spPr>
      </p:pic>
      <p:sp>
        <p:nvSpPr>
          <p:cNvPr id="9" name="Content Placeholder 2"/>
          <p:cNvSpPr txBox="1">
            <a:spLocks/>
          </p:cNvSpPr>
          <p:nvPr/>
        </p:nvSpPr>
        <p:spPr>
          <a:xfrm>
            <a:off x="533400" y="1447800"/>
            <a:ext cx="8229600" cy="4525963"/>
          </a:xfrm>
          <a:prstGeom prst="rect">
            <a:avLst/>
          </a:prstGeom>
        </p:spPr>
        <p:txBody>
          <a:bodyPr vert="horz" lIns="91440" tIns="45720" rIns="91440" bIns="45720" rtlCol="0">
            <a:norm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Tell Git who you are…..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Setup Git</a:t>
            </a:r>
            <a:endParaRPr lang="en-US" dirty="0"/>
          </a:p>
        </p:txBody>
      </p:sp>
      <p:pic>
        <p:nvPicPr>
          <p:cNvPr id="12" name="Snagit_PPT70F5" descr="PPT70F5.png"/>
          <p:cNvPicPr>
            <a:picLocks noChangeAspect="1"/>
          </p:cNvPicPr>
          <p:nvPr/>
        </p:nvPicPr>
        <p:blipFill>
          <a:blip r:embed="rId2" cstate="print"/>
          <a:stretch>
            <a:fillRect/>
          </a:stretch>
        </p:blipFill>
        <p:spPr>
          <a:xfrm>
            <a:off x="609599" y="2133600"/>
            <a:ext cx="8001001" cy="4581526"/>
          </a:xfrm>
          <a:prstGeom prst="rect">
            <a:avLst/>
          </a:prstGeom>
        </p:spPr>
      </p:pic>
      <p:sp>
        <p:nvSpPr>
          <p:cNvPr id="13" name="Content Placeholder 12"/>
          <p:cNvSpPr>
            <a:spLocks noGrp="1"/>
          </p:cNvSpPr>
          <p:nvPr>
            <p:ph idx="1"/>
          </p:nvPr>
        </p:nvSpPr>
        <p:spPr/>
        <p:txBody>
          <a:bodyPr/>
          <a:lstStyle/>
          <a:p>
            <a:r>
              <a:rPr lang="en-US" dirty="0" smtClean="0"/>
              <a:t>Tell Git where the cloud repository is….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Setup Git</a:t>
            </a:r>
            <a:endParaRPr lang="en-US" dirty="0"/>
          </a:p>
        </p:txBody>
      </p:sp>
      <p:pic>
        <p:nvPicPr>
          <p:cNvPr id="10" name="Snagit_PPTA0BA" descr="PPTA0BA.png"/>
          <p:cNvPicPr>
            <a:picLocks noChangeAspect="1"/>
          </p:cNvPicPr>
          <p:nvPr/>
        </p:nvPicPr>
        <p:blipFill>
          <a:blip r:embed="rId2" cstate="print"/>
          <a:stretch>
            <a:fillRect/>
          </a:stretch>
        </p:blipFill>
        <p:spPr>
          <a:xfrm>
            <a:off x="1281098" y="2179637"/>
            <a:ext cx="6643702" cy="4525963"/>
          </a:xfrm>
          <a:prstGeom prst="rect">
            <a:avLst/>
          </a:prstGeom>
        </p:spPr>
      </p:pic>
      <p:sp>
        <p:nvSpPr>
          <p:cNvPr id="13" name="Content Placeholder 12"/>
          <p:cNvSpPr>
            <a:spLocks noGrp="1"/>
          </p:cNvSpPr>
          <p:nvPr>
            <p:ph idx="1"/>
          </p:nvPr>
        </p:nvSpPr>
        <p:spPr/>
        <p:txBody>
          <a:bodyPr/>
          <a:lstStyle/>
          <a:p>
            <a:r>
              <a:rPr lang="en-US" dirty="0" smtClean="0"/>
              <a:t>Tell Git where the cloud repository is….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Setup Git</a:t>
            </a:r>
            <a:endParaRPr lang="en-US" dirty="0"/>
          </a:p>
        </p:txBody>
      </p:sp>
      <p:pic>
        <p:nvPicPr>
          <p:cNvPr id="5" name="Snagit_PPT8B2" descr="PPT8B2.png"/>
          <p:cNvPicPr>
            <a:picLocks noChangeAspect="1"/>
          </p:cNvPicPr>
          <p:nvPr/>
        </p:nvPicPr>
        <p:blipFill>
          <a:blip r:embed="rId2" cstate="print"/>
          <a:stretch>
            <a:fillRect/>
          </a:stretch>
        </p:blipFill>
        <p:spPr>
          <a:xfrm>
            <a:off x="3276600" y="1722437"/>
            <a:ext cx="2621286" cy="4525963"/>
          </a:xfrm>
          <a:prstGeom prst="rect">
            <a:avLst/>
          </a:prstGeom>
        </p:spPr>
      </p:pic>
      <p:sp>
        <p:nvSpPr>
          <p:cNvPr id="6" name="Content Placeholder 5"/>
          <p:cNvSpPr>
            <a:spLocks noGrp="1"/>
          </p:cNvSpPr>
          <p:nvPr>
            <p:ph idx="1"/>
          </p:nvPr>
        </p:nvSpPr>
        <p:spPr/>
        <p:txBody>
          <a:bodyPr/>
          <a:lstStyle/>
          <a:p>
            <a:r>
              <a:rPr lang="en-US" dirty="0" smtClean="0"/>
              <a:t>‘Clone’ it!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Git</a:t>
            </a:r>
            <a:endParaRPr lang="en-US" dirty="0"/>
          </a:p>
        </p:txBody>
      </p:sp>
      <p:sp>
        <p:nvSpPr>
          <p:cNvPr id="3" name="Content Placeholder 2"/>
          <p:cNvSpPr>
            <a:spLocks noGrp="1"/>
          </p:cNvSpPr>
          <p:nvPr>
            <p:ph idx="1"/>
          </p:nvPr>
        </p:nvSpPr>
        <p:spPr/>
        <p:txBody>
          <a:bodyPr>
            <a:normAutofit/>
          </a:bodyPr>
          <a:lstStyle/>
          <a:p>
            <a:r>
              <a:rPr lang="en-US" sz="2800" dirty="0" smtClean="0"/>
              <a:t>Once the repository in the cloud has been ‘cloned’, you can make changes/modifications/add files</a:t>
            </a:r>
          </a:p>
          <a:p>
            <a:r>
              <a:rPr lang="en-US" sz="2800" dirty="0" smtClean="0"/>
              <a:t>In case you add new files, inform Git about them by using the ‘Add’ command</a:t>
            </a:r>
            <a:endParaRPr lang="en-US" sz="2800" dirty="0"/>
          </a:p>
        </p:txBody>
      </p:sp>
      <p:pic>
        <p:nvPicPr>
          <p:cNvPr id="9219" name="Picture 3"/>
          <p:cNvPicPr>
            <a:picLocks noChangeAspect="1" noChangeArrowheads="1"/>
          </p:cNvPicPr>
          <p:nvPr/>
        </p:nvPicPr>
        <p:blipFill>
          <a:blip r:embed="rId2" cstate="print"/>
          <a:srcRect/>
          <a:stretch>
            <a:fillRect/>
          </a:stretch>
        </p:blipFill>
        <p:spPr bwMode="auto">
          <a:xfrm>
            <a:off x="304800" y="4648200"/>
            <a:ext cx="1514475" cy="1238250"/>
          </a:xfrm>
          <a:prstGeom prst="rect">
            <a:avLst/>
          </a:prstGeom>
          <a:noFill/>
          <a:ln w="9525">
            <a:noFill/>
            <a:miter lim="800000"/>
            <a:headEnd/>
            <a:tailEnd/>
          </a:ln>
        </p:spPr>
      </p:pic>
      <p:pic>
        <p:nvPicPr>
          <p:cNvPr id="9221" name="Picture 5" descr="C:\Users\Pranjal\AppData\Local\Temp\SNAGHTMLff6673e.PNG"/>
          <p:cNvPicPr>
            <a:picLocks noChangeAspect="1" noChangeArrowheads="1"/>
          </p:cNvPicPr>
          <p:nvPr/>
        </p:nvPicPr>
        <p:blipFill>
          <a:blip r:embed="rId3" cstate="print"/>
          <a:srcRect/>
          <a:stretch>
            <a:fillRect/>
          </a:stretch>
        </p:blipFill>
        <p:spPr bwMode="auto">
          <a:xfrm>
            <a:off x="2895600" y="3886200"/>
            <a:ext cx="3638550" cy="2743201"/>
          </a:xfrm>
          <a:prstGeom prst="rect">
            <a:avLst/>
          </a:prstGeom>
          <a:noFill/>
        </p:spPr>
      </p:pic>
      <p:pic>
        <p:nvPicPr>
          <p:cNvPr id="9222" name="Picture 6"/>
          <p:cNvPicPr>
            <a:picLocks noChangeAspect="1" noChangeArrowheads="1"/>
          </p:cNvPicPr>
          <p:nvPr/>
        </p:nvPicPr>
        <p:blipFill>
          <a:blip r:embed="rId4" cstate="print"/>
          <a:srcRect/>
          <a:stretch>
            <a:fillRect/>
          </a:stretch>
        </p:blipFill>
        <p:spPr bwMode="auto">
          <a:xfrm>
            <a:off x="7486650" y="4800600"/>
            <a:ext cx="895350" cy="914400"/>
          </a:xfrm>
          <a:prstGeom prst="rect">
            <a:avLst/>
          </a:prstGeom>
          <a:noFill/>
          <a:ln w="9525">
            <a:noFill/>
            <a:miter lim="800000"/>
            <a:headEnd/>
            <a:tailEnd/>
          </a:ln>
        </p:spPr>
      </p:pic>
      <p:cxnSp>
        <p:nvCxnSpPr>
          <p:cNvPr id="9" name="Straight Arrow Connector 8"/>
          <p:cNvCxnSpPr>
            <a:stCxn id="9219" idx="3"/>
            <a:endCxn id="9221" idx="1"/>
          </p:cNvCxnSpPr>
          <p:nvPr/>
        </p:nvCxnSpPr>
        <p:spPr>
          <a:xfrm flipV="1">
            <a:off x="1819275" y="5257801"/>
            <a:ext cx="1076325" cy="95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221" idx="3"/>
            <a:endCxn id="9222" idx="1"/>
          </p:cNvCxnSpPr>
          <p:nvPr/>
        </p:nvCxnSpPr>
        <p:spPr>
          <a:xfrm flipV="1">
            <a:off x="6534150" y="5257800"/>
            <a:ext cx="952500"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Git</a:t>
            </a:r>
            <a:endParaRPr lang="en-US" dirty="0"/>
          </a:p>
        </p:txBody>
      </p:sp>
      <p:pic>
        <p:nvPicPr>
          <p:cNvPr id="10" name="Snagit_PPT4F35" descr="PPT4F35.png"/>
          <p:cNvPicPr>
            <a:picLocks noChangeAspect="1"/>
          </p:cNvPicPr>
          <p:nvPr/>
        </p:nvPicPr>
        <p:blipFill>
          <a:blip r:embed="rId2" cstate="print"/>
          <a:stretch>
            <a:fillRect/>
          </a:stretch>
        </p:blipFill>
        <p:spPr>
          <a:xfrm>
            <a:off x="76200" y="2209800"/>
            <a:ext cx="2304428" cy="4525963"/>
          </a:xfrm>
          <a:prstGeom prst="rect">
            <a:avLst/>
          </a:prstGeom>
        </p:spPr>
      </p:pic>
      <p:sp>
        <p:nvSpPr>
          <p:cNvPr id="12" name="Content Placeholder 11"/>
          <p:cNvSpPr>
            <a:spLocks noGrp="1"/>
          </p:cNvSpPr>
          <p:nvPr>
            <p:ph idx="1"/>
          </p:nvPr>
        </p:nvSpPr>
        <p:spPr>
          <a:xfrm>
            <a:off x="457200" y="1676400"/>
            <a:ext cx="8229600" cy="4525963"/>
          </a:xfrm>
        </p:spPr>
        <p:txBody>
          <a:bodyPr/>
          <a:lstStyle/>
          <a:p>
            <a:r>
              <a:rPr lang="en-US" dirty="0" smtClean="0"/>
              <a:t>Once you are done, Commit! </a:t>
            </a:r>
            <a:endParaRPr lang="en-US" dirty="0"/>
          </a:p>
        </p:txBody>
      </p:sp>
      <p:pic>
        <p:nvPicPr>
          <p:cNvPr id="33794" name="Picture 2" descr="C:\Users\Pranjal\AppData\Local\Temp\SNAGHTML1000f6ff.PNG"/>
          <p:cNvPicPr>
            <a:picLocks noChangeAspect="1" noChangeArrowheads="1"/>
          </p:cNvPicPr>
          <p:nvPr/>
        </p:nvPicPr>
        <p:blipFill>
          <a:blip r:embed="rId3" cstate="print"/>
          <a:srcRect/>
          <a:stretch>
            <a:fillRect/>
          </a:stretch>
        </p:blipFill>
        <p:spPr bwMode="auto">
          <a:xfrm>
            <a:off x="4038600" y="2209800"/>
            <a:ext cx="4936267" cy="4495800"/>
          </a:xfrm>
          <a:prstGeom prst="rect">
            <a:avLst/>
          </a:prstGeom>
          <a:noFill/>
        </p:spPr>
      </p:pic>
      <p:cxnSp>
        <p:nvCxnSpPr>
          <p:cNvPr id="14" name="Straight Arrow Connector 13"/>
          <p:cNvCxnSpPr>
            <a:stCxn id="10" idx="3"/>
            <a:endCxn id="33794" idx="1"/>
          </p:cNvCxnSpPr>
          <p:nvPr/>
        </p:nvCxnSpPr>
        <p:spPr>
          <a:xfrm flipV="1">
            <a:off x="2380628" y="4457700"/>
            <a:ext cx="1657972" cy="150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Git</a:t>
            </a:r>
            <a:endParaRPr lang="en-US" dirty="0"/>
          </a:p>
        </p:txBody>
      </p:sp>
      <p:pic>
        <p:nvPicPr>
          <p:cNvPr id="6" name="Snagit_PPTD7C7" descr="PPTD7C7.png"/>
          <p:cNvPicPr>
            <a:picLocks noChangeAspect="1"/>
          </p:cNvPicPr>
          <p:nvPr/>
        </p:nvPicPr>
        <p:blipFill>
          <a:blip r:embed="rId2" cstate="print"/>
          <a:stretch>
            <a:fillRect/>
          </a:stretch>
        </p:blipFill>
        <p:spPr>
          <a:xfrm>
            <a:off x="286372" y="2103437"/>
            <a:ext cx="2304428" cy="4525963"/>
          </a:xfrm>
          <a:prstGeom prst="rect">
            <a:avLst/>
          </a:prstGeom>
        </p:spPr>
      </p:pic>
      <p:pic>
        <p:nvPicPr>
          <p:cNvPr id="8" name="Snagit_PPT75FA" descr="PPT75FA.png"/>
          <p:cNvPicPr>
            <a:picLocks noGrp="1" noChangeAspect="1"/>
          </p:cNvPicPr>
          <p:nvPr>
            <p:ph idx="1"/>
          </p:nvPr>
        </p:nvPicPr>
        <p:blipFill>
          <a:blip r:embed="rId3" cstate="print"/>
          <a:stretch>
            <a:fillRect/>
          </a:stretch>
        </p:blipFill>
        <p:spPr>
          <a:xfrm>
            <a:off x="3115400" y="2209800"/>
            <a:ext cx="5800000" cy="4428572"/>
          </a:xfrm>
        </p:spPr>
      </p:pic>
      <p:sp>
        <p:nvSpPr>
          <p:cNvPr id="9" name="Content Placeholder 11"/>
          <p:cNvSpPr txBox="1">
            <a:spLocks/>
          </p:cNvSpPr>
          <p:nvPr/>
        </p:nvSpPr>
        <p:spPr>
          <a:xfrm>
            <a:off x="457200" y="15240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noProof="0" dirty="0" smtClean="0"/>
              <a:t>‘Push’ changes back into the cloud</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Git</a:t>
            </a:r>
            <a:endParaRPr lang="en-US" dirty="0"/>
          </a:p>
        </p:txBody>
      </p:sp>
      <p:pic>
        <p:nvPicPr>
          <p:cNvPr id="4" name="Snagit_PPTC4E6" descr="PPTC4E6.png"/>
          <p:cNvPicPr>
            <a:picLocks noChangeAspect="1"/>
          </p:cNvPicPr>
          <p:nvPr/>
        </p:nvPicPr>
        <p:blipFill>
          <a:blip r:embed="rId2" cstate="print"/>
          <a:stretch>
            <a:fillRect/>
          </a:stretch>
        </p:blipFill>
        <p:spPr>
          <a:xfrm>
            <a:off x="58539" y="1974341"/>
            <a:ext cx="3218061" cy="4883659"/>
          </a:xfrm>
          <a:prstGeom prst="rect">
            <a:avLst/>
          </a:prstGeom>
        </p:spPr>
      </p:pic>
      <p:pic>
        <p:nvPicPr>
          <p:cNvPr id="8" name="Snagit_PPT1874" descr="PPT1874.png"/>
          <p:cNvPicPr>
            <a:picLocks noGrp="1" noChangeAspect="1"/>
          </p:cNvPicPr>
          <p:nvPr>
            <p:ph idx="1"/>
          </p:nvPr>
        </p:nvPicPr>
        <p:blipFill>
          <a:blip r:embed="rId3" cstate="print"/>
          <a:stretch>
            <a:fillRect/>
          </a:stretch>
        </p:blipFill>
        <p:spPr>
          <a:xfrm>
            <a:off x="3810000" y="1524000"/>
            <a:ext cx="5276010" cy="5268537"/>
          </a:xfrm>
        </p:spPr>
      </p:pic>
      <p:sp>
        <p:nvSpPr>
          <p:cNvPr id="9" name="Content Placeholder 11"/>
          <p:cNvSpPr txBox="1">
            <a:spLocks/>
          </p:cNvSpPr>
          <p:nvPr/>
        </p:nvSpPr>
        <p:spPr>
          <a:xfrm>
            <a:off x="457200" y="15240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dirty="0" smtClean="0"/>
              <a:t>‘History’ of snapshots</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Git</a:t>
            </a:r>
            <a:endParaRPr lang="en-US" dirty="0"/>
          </a:p>
        </p:txBody>
      </p:sp>
      <p:sp>
        <p:nvSpPr>
          <p:cNvPr id="9" name="Content Placeholder 11"/>
          <p:cNvSpPr txBox="1">
            <a:spLocks/>
          </p:cNvSpPr>
          <p:nvPr/>
        </p:nvSpPr>
        <p:spPr>
          <a:xfrm>
            <a:off x="457200" y="1493837"/>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noProof="0" dirty="0" smtClean="0"/>
              <a:t>Git, The Time Machine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0" name="Snagit_PPT1D83" descr="PPT1D83.png"/>
          <p:cNvPicPr>
            <a:picLocks noGrp="1" noChangeAspect="1"/>
          </p:cNvPicPr>
          <p:nvPr>
            <p:ph idx="1"/>
          </p:nvPr>
        </p:nvPicPr>
        <p:blipFill>
          <a:blip r:embed="rId2" cstate="print"/>
          <a:stretch>
            <a:fillRect/>
          </a:stretch>
        </p:blipFill>
        <p:spPr>
          <a:xfrm>
            <a:off x="3962400" y="2057400"/>
            <a:ext cx="4648200" cy="4641616"/>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a:t>
            </a:r>
            <a:endParaRPr lang="en-US" dirty="0"/>
          </a:p>
        </p:txBody>
      </p:sp>
      <p:sp>
        <p:nvSpPr>
          <p:cNvPr id="3" name="Content Placeholder 2"/>
          <p:cNvSpPr>
            <a:spLocks noGrp="1"/>
          </p:cNvSpPr>
          <p:nvPr>
            <p:ph idx="1"/>
          </p:nvPr>
        </p:nvSpPr>
        <p:spPr/>
        <p:txBody>
          <a:bodyPr/>
          <a:lstStyle/>
          <a:p>
            <a:r>
              <a:rPr lang="en-US" dirty="0" smtClean="0"/>
              <a:t>Divide and rule!</a:t>
            </a:r>
            <a:endParaRPr lang="en-US" dirty="0"/>
          </a:p>
        </p:txBody>
      </p:sp>
      <p:pic>
        <p:nvPicPr>
          <p:cNvPr id="34818" name="Picture 2" descr="C:\Users\Pranjal\Desktop\18333fig0301-tn.png"/>
          <p:cNvPicPr>
            <a:picLocks noChangeAspect="1" noChangeArrowheads="1"/>
          </p:cNvPicPr>
          <p:nvPr/>
        </p:nvPicPr>
        <p:blipFill>
          <a:blip r:embed="rId2" cstate="print"/>
          <a:srcRect/>
          <a:stretch>
            <a:fillRect/>
          </a:stretch>
        </p:blipFill>
        <p:spPr bwMode="auto">
          <a:xfrm>
            <a:off x="4381500" y="3638550"/>
            <a:ext cx="4762500" cy="3219450"/>
          </a:xfrm>
          <a:prstGeom prst="rect">
            <a:avLst/>
          </a:prstGeom>
          <a:noFill/>
        </p:spPr>
      </p:pic>
      <p:pic>
        <p:nvPicPr>
          <p:cNvPr id="34819" name="Picture 3" descr="C:\Users\Pranjal\Desktop\18333fig0303-tn.png"/>
          <p:cNvPicPr>
            <a:picLocks noChangeAspect="1" noChangeArrowheads="1"/>
          </p:cNvPicPr>
          <p:nvPr/>
        </p:nvPicPr>
        <p:blipFill>
          <a:blip r:embed="rId3" cstate="print"/>
          <a:srcRect/>
          <a:stretch>
            <a:fillRect/>
          </a:stretch>
        </p:blipFill>
        <p:spPr bwMode="auto">
          <a:xfrm>
            <a:off x="114300" y="2057400"/>
            <a:ext cx="4762500" cy="239077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a:t>
            </a:r>
            <a:endParaRPr lang="en-US" dirty="0"/>
          </a:p>
        </p:txBody>
      </p:sp>
      <p:pic>
        <p:nvPicPr>
          <p:cNvPr id="10" name="Snagit_PPT9DDD" descr="PPT9DDD.png"/>
          <p:cNvPicPr>
            <a:picLocks noGrp="1" noChangeAspect="1"/>
          </p:cNvPicPr>
          <p:nvPr>
            <p:ph idx="1"/>
          </p:nvPr>
        </p:nvPicPr>
        <p:blipFill>
          <a:blip r:embed="rId2" cstate="print"/>
          <a:stretch>
            <a:fillRect/>
          </a:stretch>
        </p:blipFill>
        <p:spPr>
          <a:xfrm>
            <a:off x="1981200" y="1600200"/>
            <a:ext cx="3429000" cy="5194224"/>
          </a:xfrm>
        </p:spPr>
      </p:pic>
      <p:pic>
        <p:nvPicPr>
          <p:cNvPr id="11" name="Snagit_PPTDA80" descr="PPTDA80.png"/>
          <p:cNvPicPr>
            <a:picLocks noChangeAspect="1"/>
          </p:cNvPicPr>
          <p:nvPr/>
        </p:nvPicPr>
        <p:blipFill>
          <a:blip r:embed="rId3" cstate="print"/>
          <a:stretch>
            <a:fillRect/>
          </a:stretch>
        </p:blipFill>
        <p:spPr>
          <a:xfrm>
            <a:off x="5638800" y="1141348"/>
            <a:ext cx="3434951" cy="5716651"/>
          </a:xfrm>
          <a:prstGeom prst="rect">
            <a:avLst/>
          </a:prstGeom>
        </p:spPr>
      </p:pic>
      <p:sp>
        <p:nvSpPr>
          <p:cNvPr id="12" name="Content Placeholder 2"/>
          <p:cNvSpPr txBox="1">
            <a:spLocks/>
          </p:cNvSpPr>
          <p:nvPr/>
        </p:nvSpPr>
        <p:spPr>
          <a:xfrm>
            <a:off x="457200" y="1600200"/>
            <a:ext cx="33528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Revision Graph is a great tool ton visualize branching in Git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a:xfrm>
            <a:off x="457200" y="1600201"/>
            <a:ext cx="8229600" cy="2590800"/>
          </a:xfrm>
        </p:spPr>
        <p:txBody>
          <a:bodyPr>
            <a:normAutofit fontScale="77500" lnSpcReduction="20000"/>
          </a:bodyPr>
          <a:lstStyle/>
          <a:p>
            <a:r>
              <a:rPr lang="en-US" dirty="0" smtClean="0"/>
              <a:t>When you commit in Git, Git stores a commit object that contains a pointer to the snapshot of the content you staged, the author and message metadata, and zero or more pointers to the commit or commits that were the direct parents of this commit: zero parents for the first commit, one parent for a normal commit, and multiple parents for a commit that results from a merge of two or more branches.</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962275" y="3886200"/>
            <a:ext cx="6181725" cy="2733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a:xfrm>
            <a:off x="457200" y="1600201"/>
            <a:ext cx="8229600" cy="2590800"/>
          </a:xfrm>
        </p:spPr>
        <p:txBody>
          <a:bodyPr>
            <a:noAutofit/>
          </a:bodyPr>
          <a:lstStyle/>
          <a:p>
            <a:r>
              <a:rPr lang="en-US" sz="2400" dirty="0" smtClean="0"/>
              <a:t>A branch in Git is simply a lightweight movable pointer to one of the commits. The default branch name in Git is ‘master’. As you initially make commits, you’re given a master branch that points to the last commit you made. Every time you commit, it moves forward automatically.</a:t>
            </a:r>
          </a:p>
        </p:txBody>
      </p:sp>
      <p:pic>
        <p:nvPicPr>
          <p:cNvPr id="5" name="Picture 3" descr="C:\Users\Pranjal\Desktop\18333fig0303-tn.png"/>
          <p:cNvPicPr>
            <a:picLocks noChangeAspect="1" noChangeArrowheads="1"/>
          </p:cNvPicPr>
          <p:nvPr/>
        </p:nvPicPr>
        <p:blipFill>
          <a:blip r:embed="rId2" cstate="print"/>
          <a:srcRect/>
          <a:stretch>
            <a:fillRect/>
          </a:stretch>
        </p:blipFill>
        <p:spPr bwMode="auto">
          <a:xfrm>
            <a:off x="2492287" y="4343400"/>
            <a:ext cx="4365713" cy="219158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a:xfrm>
            <a:off x="457200" y="1600201"/>
            <a:ext cx="3048000" cy="2590800"/>
          </a:xfrm>
        </p:spPr>
        <p:txBody>
          <a:bodyPr>
            <a:noAutofit/>
          </a:bodyPr>
          <a:lstStyle/>
          <a:p>
            <a:r>
              <a:rPr lang="en-US" sz="2400" dirty="0" smtClean="0"/>
              <a:t>Creating a branch</a:t>
            </a:r>
          </a:p>
          <a:p>
            <a:r>
              <a:rPr lang="en-US" sz="2400" dirty="0" smtClean="0"/>
              <a:t>New branch creates a new pointer for the user to move around.</a:t>
            </a:r>
          </a:p>
          <a:p>
            <a:endParaRPr lang="en-US" sz="2400" dirty="0"/>
          </a:p>
        </p:txBody>
      </p:sp>
      <p:pic>
        <p:nvPicPr>
          <p:cNvPr id="3074" name="Picture 2" descr="C:\Users\Pranjal\AppData\Local\Temp\SNAGHTML1920be33.PNG"/>
          <p:cNvPicPr>
            <a:picLocks noChangeAspect="1" noChangeArrowheads="1"/>
          </p:cNvPicPr>
          <p:nvPr/>
        </p:nvPicPr>
        <p:blipFill>
          <a:blip r:embed="rId2" cstate="print"/>
          <a:srcRect/>
          <a:stretch>
            <a:fillRect/>
          </a:stretch>
        </p:blipFill>
        <p:spPr bwMode="auto">
          <a:xfrm>
            <a:off x="3505200" y="1217582"/>
            <a:ext cx="5581650" cy="5573744"/>
          </a:xfrm>
          <a:prstGeom prst="rect">
            <a:avLst/>
          </a:prstGeom>
          <a:noFill/>
        </p:spPr>
      </p:pic>
      <p:pic>
        <p:nvPicPr>
          <p:cNvPr id="8" name="Picture 3"/>
          <p:cNvPicPr>
            <a:picLocks noChangeAspect="1" noChangeArrowheads="1"/>
          </p:cNvPicPr>
          <p:nvPr/>
        </p:nvPicPr>
        <p:blipFill>
          <a:blip r:embed="rId3" cstate="print"/>
          <a:srcRect/>
          <a:stretch>
            <a:fillRect/>
          </a:stretch>
        </p:blipFill>
        <p:spPr bwMode="auto">
          <a:xfrm>
            <a:off x="1" y="4351492"/>
            <a:ext cx="4800600" cy="25065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a:t>
            </a:r>
            <a:endParaRPr lang="en-US" dirty="0"/>
          </a:p>
        </p:txBody>
      </p:sp>
      <p:sp>
        <p:nvSpPr>
          <p:cNvPr id="3" name="Content Placeholder 2"/>
          <p:cNvSpPr>
            <a:spLocks noGrp="1"/>
          </p:cNvSpPr>
          <p:nvPr>
            <p:ph idx="1"/>
          </p:nvPr>
        </p:nvSpPr>
        <p:spPr/>
        <p:txBody>
          <a:bodyPr/>
          <a:lstStyle/>
          <a:p>
            <a:r>
              <a:rPr lang="en-US" dirty="0" smtClean="0"/>
              <a:t>Creating a branch</a:t>
            </a:r>
            <a:endParaRPr lang="en-US" dirty="0"/>
          </a:p>
        </p:txBody>
      </p:sp>
      <p:pic>
        <p:nvPicPr>
          <p:cNvPr id="40962" name="Picture 2" descr="C:\Users\Pranjal\AppData\Local\Temp\SNAGHTML1929a95c.PNG"/>
          <p:cNvPicPr>
            <a:picLocks noChangeAspect="1" noChangeArrowheads="1"/>
          </p:cNvPicPr>
          <p:nvPr/>
        </p:nvPicPr>
        <p:blipFill>
          <a:blip r:embed="rId2" cstate="print"/>
          <a:srcRect/>
          <a:stretch>
            <a:fillRect/>
          </a:stretch>
        </p:blipFill>
        <p:spPr bwMode="auto">
          <a:xfrm>
            <a:off x="4565514" y="2286000"/>
            <a:ext cx="4578485" cy="4572000"/>
          </a:xfrm>
          <a:prstGeom prst="rect">
            <a:avLst/>
          </a:prstGeom>
          <a:noFill/>
        </p:spPr>
      </p:pic>
      <p:pic>
        <p:nvPicPr>
          <p:cNvPr id="5" name="Picture 2" descr="C:\Users\Pranjal\AppData\Local\Temp\SNAGHTML1920be33.PNG"/>
          <p:cNvPicPr>
            <a:picLocks noChangeAspect="1" noChangeArrowheads="1"/>
          </p:cNvPicPr>
          <p:nvPr/>
        </p:nvPicPr>
        <p:blipFill>
          <a:blip r:embed="rId3" cstate="print"/>
          <a:srcRect/>
          <a:stretch>
            <a:fillRect/>
          </a:stretch>
        </p:blipFill>
        <p:spPr bwMode="auto">
          <a:xfrm>
            <a:off x="0" y="2286000"/>
            <a:ext cx="4578485" cy="4572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a:t>
            </a:r>
            <a:endParaRPr lang="en-US" dirty="0"/>
          </a:p>
        </p:txBody>
      </p:sp>
      <p:sp>
        <p:nvSpPr>
          <p:cNvPr id="3" name="Content Placeholder 2"/>
          <p:cNvSpPr>
            <a:spLocks noGrp="1"/>
          </p:cNvSpPr>
          <p:nvPr>
            <p:ph idx="1"/>
          </p:nvPr>
        </p:nvSpPr>
        <p:spPr>
          <a:xfrm>
            <a:off x="457200" y="1600201"/>
            <a:ext cx="8229600" cy="1981200"/>
          </a:xfrm>
        </p:spPr>
        <p:txBody>
          <a:bodyPr>
            <a:normAutofit fontScale="85000" lnSpcReduction="20000"/>
          </a:bodyPr>
          <a:lstStyle/>
          <a:p>
            <a:r>
              <a:rPr lang="en-US" dirty="0" smtClean="0"/>
              <a:t>HEAD: Pointer to the local branch the user is currently on</a:t>
            </a:r>
          </a:p>
          <a:p>
            <a:r>
              <a:rPr lang="en-US" dirty="0" smtClean="0"/>
              <a:t>Git uses HEAD to keep a track of where the user is </a:t>
            </a:r>
          </a:p>
          <a:p>
            <a:r>
              <a:rPr lang="en-US" dirty="0" smtClean="0"/>
              <a:t>When Git creates a new branch, it doesn’t automatically switches to it unless otherwise stated</a:t>
            </a:r>
            <a:endParaRPr lang="en-US" dirty="0"/>
          </a:p>
        </p:txBody>
      </p:sp>
      <p:pic>
        <p:nvPicPr>
          <p:cNvPr id="41987" name="Picture 3"/>
          <p:cNvPicPr>
            <a:picLocks noChangeAspect="1" noChangeArrowheads="1"/>
          </p:cNvPicPr>
          <p:nvPr/>
        </p:nvPicPr>
        <p:blipFill>
          <a:blip r:embed="rId2" cstate="print"/>
          <a:srcRect/>
          <a:stretch>
            <a:fillRect/>
          </a:stretch>
        </p:blipFill>
        <p:spPr bwMode="auto">
          <a:xfrm>
            <a:off x="4419600" y="3569282"/>
            <a:ext cx="4724400" cy="3288717"/>
          </a:xfrm>
          <a:prstGeom prst="rect">
            <a:avLst/>
          </a:prstGeom>
          <a:noFill/>
          <a:ln w="9525">
            <a:noFill/>
            <a:miter lim="800000"/>
            <a:headEnd/>
            <a:tailEnd/>
          </a:ln>
        </p:spPr>
      </p:pic>
      <p:pic>
        <p:nvPicPr>
          <p:cNvPr id="41992" name="Picture 8" descr="C:\Users\Pranjal\AppData\Local\Temp\SNAGHTML19396184.PNG"/>
          <p:cNvPicPr>
            <a:picLocks noChangeAspect="1" noChangeArrowheads="1"/>
          </p:cNvPicPr>
          <p:nvPr/>
        </p:nvPicPr>
        <p:blipFill>
          <a:blip r:embed="rId3" cstate="print"/>
          <a:srcRect/>
          <a:stretch>
            <a:fillRect/>
          </a:stretch>
        </p:blipFill>
        <p:spPr bwMode="auto">
          <a:xfrm>
            <a:off x="0" y="3495426"/>
            <a:ext cx="4038600" cy="3362574"/>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a:t>
            </a:r>
            <a:endParaRPr lang="en-US" dirty="0"/>
          </a:p>
        </p:txBody>
      </p:sp>
      <p:sp>
        <p:nvSpPr>
          <p:cNvPr id="3" name="Content Placeholder 2"/>
          <p:cNvSpPr>
            <a:spLocks noGrp="1"/>
          </p:cNvSpPr>
          <p:nvPr>
            <p:ph idx="1"/>
          </p:nvPr>
        </p:nvSpPr>
        <p:spPr>
          <a:xfrm>
            <a:off x="457200" y="1600201"/>
            <a:ext cx="8229600" cy="990600"/>
          </a:xfrm>
        </p:spPr>
        <p:txBody>
          <a:bodyPr>
            <a:normAutofit/>
          </a:bodyPr>
          <a:lstStyle/>
          <a:p>
            <a:r>
              <a:rPr lang="en-US" sz="2700" dirty="0" smtClean="0"/>
              <a:t>Switching the HEAD to the new branch and making a commit</a:t>
            </a:r>
            <a:endParaRPr lang="en-US" sz="2700" dirty="0"/>
          </a:p>
        </p:txBody>
      </p:sp>
      <p:pic>
        <p:nvPicPr>
          <p:cNvPr id="2050" name="Picture 2"/>
          <p:cNvPicPr>
            <a:picLocks noChangeAspect="1" noChangeArrowheads="1"/>
          </p:cNvPicPr>
          <p:nvPr/>
        </p:nvPicPr>
        <p:blipFill>
          <a:blip r:embed="rId2" cstate="print"/>
          <a:srcRect/>
          <a:stretch>
            <a:fillRect/>
          </a:stretch>
        </p:blipFill>
        <p:spPr bwMode="auto">
          <a:xfrm>
            <a:off x="0" y="2425598"/>
            <a:ext cx="4132414" cy="3289402"/>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381080" y="4114800"/>
            <a:ext cx="4762919"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a:t>
            </a:r>
            <a:endParaRPr lang="en-US" dirty="0"/>
          </a:p>
        </p:txBody>
      </p:sp>
      <p:sp>
        <p:nvSpPr>
          <p:cNvPr id="3" name="Content Placeholder 2"/>
          <p:cNvSpPr>
            <a:spLocks noGrp="1"/>
          </p:cNvSpPr>
          <p:nvPr>
            <p:ph idx="1"/>
          </p:nvPr>
        </p:nvSpPr>
        <p:spPr/>
        <p:txBody>
          <a:bodyPr>
            <a:normAutofit/>
          </a:bodyPr>
          <a:lstStyle/>
          <a:p>
            <a:r>
              <a:rPr lang="en-US" sz="2700" dirty="0" smtClean="0"/>
              <a:t>Now if you ‘checkout’ the ‘master’ branch, Git moves the HEAD back to the master + rewinds the files in the working directory to the snapshot that ‘master’ points to </a:t>
            </a:r>
            <a:endParaRPr lang="en-US" sz="2700" dirty="0"/>
          </a:p>
        </p:txBody>
      </p:sp>
      <p:pic>
        <p:nvPicPr>
          <p:cNvPr id="4098" name="Picture 2"/>
          <p:cNvPicPr>
            <a:picLocks noChangeAspect="1" noChangeArrowheads="1"/>
          </p:cNvPicPr>
          <p:nvPr/>
        </p:nvPicPr>
        <p:blipFill>
          <a:blip r:embed="rId2" cstate="print"/>
          <a:srcRect/>
          <a:stretch>
            <a:fillRect/>
          </a:stretch>
        </p:blipFill>
        <p:spPr bwMode="auto">
          <a:xfrm>
            <a:off x="3133725" y="3371850"/>
            <a:ext cx="6010275" cy="348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466236" y="2514600"/>
            <a:ext cx="5677764" cy="43434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Branching</a:t>
            </a:r>
            <a:endParaRPr lang="en-US" dirty="0"/>
          </a:p>
        </p:txBody>
      </p:sp>
      <p:sp>
        <p:nvSpPr>
          <p:cNvPr id="3" name="Content Placeholder 2"/>
          <p:cNvSpPr>
            <a:spLocks noGrp="1"/>
          </p:cNvSpPr>
          <p:nvPr>
            <p:ph idx="1"/>
          </p:nvPr>
        </p:nvSpPr>
        <p:spPr/>
        <p:txBody>
          <a:bodyPr>
            <a:normAutofit/>
          </a:bodyPr>
          <a:lstStyle/>
          <a:p>
            <a:r>
              <a:rPr lang="en-US" sz="2700" dirty="0" smtClean="0"/>
              <a:t>If you make a few more commits in the ‘master’ branch, the project history will diverge</a:t>
            </a:r>
          </a:p>
          <a:p>
            <a:r>
              <a:rPr lang="en-US" sz="2700" dirty="0" smtClean="0"/>
              <a:t>Typically, </a:t>
            </a:r>
          </a:p>
          <a:p>
            <a:pPr lvl="1"/>
            <a:r>
              <a:rPr lang="en-US" sz="2300" dirty="0" smtClean="0"/>
              <a:t>Branch off from parent branch to work on a feature</a:t>
            </a:r>
          </a:p>
          <a:p>
            <a:pPr lvl="1"/>
            <a:r>
              <a:rPr lang="en-US" sz="2300" dirty="0" smtClean="0"/>
              <a:t>Make a few commits </a:t>
            </a:r>
          </a:p>
          <a:p>
            <a:pPr lvl="1"/>
            <a:r>
              <a:rPr lang="en-US" sz="2300" dirty="0" smtClean="0"/>
              <a:t>Once the feature is finalized, ‘Merge’ it with your parent branch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p:txBody>
          <a:bodyPr/>
          <a:lstStyle/>
          <a:p>
            <a:r>
              <a:rPr lang="en-US" dirty="0" smtClean="0"/>
              <a:t>Merging</a:t>
            </a:r>
          </a:p>
          <a:p>
            <a:pPr lvl="1"/>
            <a:r>
              <a:rPr lang="en-US" dirty="0" smtClean="0"/>
              <a:t>Current state of the project</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You want to merge C4 and C5 snapshots</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3124200" y="2819400"/>
            <a:ext cx="3743325" cy="240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5486400" y="2347686"/>
            <a:ext cx="3657600" cy="3214914"/>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a:xfrm>
            <a:off x="457200" y="1600201"/>
            <a:ext cx="6324600" cy="4419600"/>
          </a:xfrm>
        </p:spPr>
        <p:txBody>
          <a:bodyPr>
            <a:normAutofit fontScale="85000" lnSpcReduction="20000"/>
          </a:bodyPr>
          <a:lstStyle/>
          <a:p>
            <a:r>
              <a:rPr lang="en-US" dirty="0" smtClean="0"/>
              <a:t>Merging</a:t>
            </a:r>
          </a:p>
          <a:p>
            <a:pPr lvl="1"/>
            <a:r>
              <a:rPr lang="en-US" dirty="0" smtClean="0"/>
              <a:t>Because the commit on the branch you’re on isn’t a direct ancestor of the branch you’re merging in, Git does a simple three-way merge, using the two snapshots pointed to by the branch tips and the common ancestor of the two. </a:t>
            </a:r>
          </a:p>
          <a:p>
            <a:pPr lvl="1"/>
            <a:r>
              <a:rPr lang="en-US" dirty="0" smtClean="0"/>
              <a:t>Instead of just moving the branch pointer forward, Git creates a new snapshot that results from this three-way merge and automatically creates a new commit that points to it. This is referred to as a ‘merge commit’ and is special in that it has more than one parent.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a:xfrm>
            <a:off x="457200" y="1600201"/>
            <a:ext cx="8382000" cy="4419600"/>
          </a:xfrm>
        </p:spPr>
        <p:txBody>
          <a:bodyPr>
            <a:normAutofit/>
          </a:bodyPr>
          <a:lstStyle/>
          <a:p>
            <a:r>
              <a:rPr lang="en-US" dirty="0" smtClean="0"/>
              <a:t>Merging</a:t>
            </a:r>
          </a:p>
        </p:txBody>
      </p:sp>
      <p:pic>
        <p:nvPicPr>
          <p:cNvPr id="8194" name="Picture 2"/>
          <p:cNvPicPr>
            <a:picLocks noChangeAspect="1" noChangeArrowheads="1"/>
          </p:cNvPicPr>
          <p:nvPr/>
        </p:nvPicPr>
        <p:blipFill>
          <a:blip r:embed="rId2" cstate="print"/>
          <a:srcRect/>
          <a:stretch>
            <a:fillRect/>
          </a:stretch>
        </p:blipFill>
        <p:spPr bwMode="auto">
          <a:xfrm>
            <a:off x="7010400" y="249237"/>
            <a:ext cx="2133600" cy="6608763"/>
          </a:xfrm>
          <a:prstGeom prst="rect">
            <a:avLst/>
          </a:prstGeom>
          <a:noFill/>
          <a:ln w="9525">
            <a:noFill/>
            <a:miter lim="800000"/>
            <a:headEnd/>
            <a:tailEnd/>
          </a:ln>
        </p:spPr>
      </p:pic>
      <p:pic>
        <p:nvPicPr>
          <p:cNvPr id="8196" name="Picture 4" descr="C:\Users\Pranjal\AppData\Local\Temp\SNAGHTML1d7be2ab.PNG"/>
          <p:cNvPicPr>
            <a:picLocks noChangeAspect="1" noChangeArrowheads="1"/>
          </p:cNvPicPr>
          <p:nvPr/>
        </p:nvPicPr>
        <p:blipFill>
          <a:blip r:embed="rId3" cstate="print"/>
          <a:srcRect/>
          <a:stretch>
            <a:fillRect/>
          </a:stretch>
        </p:blipFill>
        <p:spPr bwMode="auto">
          <a:xfrm>
            <a:off x="1295400" y="2590800"/>
            <a:ext cx="4829175" cy="375285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a:xfrm>
            <a:off x="457200" y="1600201"/>
            <a:ext cx="8382000" cy="4419600"/>
          </a:xfrm>
        </p:spPr>
        <p:txBody>
          <a:bodyPr>
            <a:normAutofit/>
          </a:bodyPr>
          <a:lstStyle/>
          <a:p>
            <a:r>
              <a:rPr lang="en-US" dirty="0" smtClean="0"/>
              <a:t>Merging</a:t>
            </a:r>
          </a:p>
          <a:p>
            <a:pPr lvl="1"/>
            <a:r>
              <a:rPr lang="en-US" dirty="0" smtClean="0"/>
              <a:t>Merge Commit</a:t>
            </a:r>
          </a:p>
        </p:txBody>
      </p:sp>
      <p:pic>
        <p:nvPicPr>
          <p:cNvPr id="8198" name="Picture 6" descr="C:\Users\Pranjal\AppData\Local\Temp\SNAGHTML1fb3aefa.PNG"/>
          <p:cNvPicPr>
            <a:picLocks noChangeAspect="1" noChangeArrowheads="1"/>
          </p:cNvPicPr>
          <p:nvPr/>
        </p:nvPicPr>
        <p:blipFill>
          <a:blip r:embed="rId2" cstate="print"/>
          <a:srcRect/>
          <a:stretch>
            <a:fillRect/>
          </a:stretch>
        </p:blipFill>
        <p:spPr bwMode="auto">
          <a:xfrm>
            <a:off x="4081078" y="1219200"/>
            <a:ext cx="5062922" cy="56388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cstate="print"/>
          <a:srcRect/>
          <a:stretch>
            <a:fillRect/>
          </a:stretch>
        </p:blipFill>
        <p:spPr bwMode="auto">
          <a:xfrm>
            <a:off x="4495800" y="1162050"/>
            <a:ext cx="4648200" cy="2679551"/>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Branching </a:t>
            </a:r>
            <a:endParaRPr lang="en-US" dirty="0"/>
          </a:p>
        </p:txBody>
      </p:sp>
      <p:sp>
        <p:nvSpPr>
          <p:cNvPr id="3" name="Content Placeholder 2"/>
          <p:cNvSpPr>
            <a:spLocks noGrp="1"/>
          </p:cNvSpPr>
          <p:nvPr>
            <p:ph idx="1"/>
          </p:nvPr>
        </p:nvSpPr>
        <p:spPr/>
        <p:txBody>
          <a:bodyPr/>
          <a:lstStyle/>
          <a:p>
            <a:r>
              <a:rPr lang="en-US" dirty="0" smtClean="0"/>
              <a:t>Branching Workflows</a:t>
            </a:r>
            <a:endParaRPr lang="en-US" dirty="0"/>
          </a:p>
        </p:txBody>
      </p:sp>
      <p:pic>
        <p:nvPicPr>
          <p:cNvPr id="50179" name="Picture 3"/>
          <p:cNvPicPr>
            <a:picLocks noChangeAspect="1" noChangeArrowheads="1"/>
          </p:cNvPicPr>
          <p:nvPr/>
        </p:nvPicPr>
        <p:blipFill>
          <a:blip r:embed="rId3" cstate="print"/>
          <a:srcRect/>
          <a:stretch>
            <a:fillRect/>
          </a:stretch>
        </p:blipFill>
        <p:spPr bwMode="auto">
          <a:xfrm>
            <a:off x="0" y="3486150"/>
            <a:ext cx="4495800" cy="3371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p:txBody>
          <a:bodyPr>
            <a:normAutofit lnSpcReduction="10000"/>
          </a:bodyPr>
          <a:lstStyle/>
          <a:p>
            <a:r>
              <a:rPr lang="en-US" dirty="0" smtClean="0"/>
              <a:t>‘Clone’ repository from the cloud</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Make commits, create branches</a:t>
            </a:r>
            <a:endParaRPr lang="en-US" dirty="0"/>
          </a:p>
        </p:txBody>
      </p:sp>
      <p:pic>
        <p:nvPicPr>
          <p:cNvPr id="52226" name="Picture 2"/>
          <p:cNvPicPr>
            <a:picLocks noChangeAspect="1" noChangeArrowheads="1"/>
          </p:cNvPicPr>
          <p:nvPr/>
        </p:nvPicPr>
        <p:blipFill>
          <a:blip r:embed="rId2" cstate="print"/>
          <a:srcRect/>
          <a:stretch>
            <a:fillRect/>
          </a:stretch>
        </p:blipFill>
        <p:spPr bwMode="auto">
          <a:xfrm>
            <a:off x="20384" y="2895600"/>
            <a:ext cx="2646616" cy="1838325"/>
          </a:xfrm>
          <a:prstGeom prst="rect">
            <a:avLst/>
          </a:prstGeom>
          <a:noFill/>
          <a:ln w="9525">
            <a:noFill/>
            <a:miter lim="800000"/>
            <a:headEnd/>
            <a:tailEnd/>
          </a:ln>
        </p:spPr>
      </p:pic>
      <p:pic>
        <p:nvPicPr>
          <p:cNvPr id="52227" name="Picture 3"/>
          <p:cNvPicPr>
            <a:picLocks noChangeAspect="1" noChangeArrowheads="1"/>
          </p:cNvPicPr>
          <p:nvPr/>
        </p:nvPicPr>
        <p:blipFill>
          <a:blip r:embed="rId3" cstate="print"/>
          <a:srcRect/>
          <a:stretch>
            <a:fillRect/>
          </a:stretch>
        </p:blipFill>
        <p:spPr bwMode="auto">
          <a:xfrm>
            <a:off x="3048000" y="2362200"/>
            <a:ext cx="1717358" cy="2965222"/>
          </a:xfrm>
          <a:prstGeom prst="rect">
            <a:avLst/>
          </a:prstGeom>
          <a:noFill/>
          <a:ln w="9525">
            <a:noFill/>
            <a:miter lim="800000"/>
            <a:headEnd/>
            <a:tailEnd/>
          </a:ln>
        </p:spPr>
      </p:pic>
      <p:pic>
        <p:nvPicPr>
          <p:cNvPr id="52229" name="Picture 5" descr="C:\Users\Pranjal\AppData\Local\Temp\SNAGHTML1fcdf2be.PNG"/>
          <p:cNvPicPr>
            <a:picLocks noChangeAspect="1" noChangeArrowheads="1"/>
          </p:cNvPicPr>
          <p:nvPr/>
        </p:nvPicPr>
        <p:blipFill>
          <a:blip r:embed="rId4" cstate="print"/>
          <a:srcRect/>
          <a:stretch>
            <a:fillRect/>
          </a:stretch>
        </p:blipFill>
        <p:spPr bwMode="auto">
          <a:xfrm>
            <a:off x="5260133" y="2438400"/>
            <a:ext cx="3883867" cy="2743200"/>
          </a:xfrm>
          <a:prstGeom prst="rect">
            <a:avLst/>
          </a:prstGeom>
          <a:noFill/>
        </p:spPr>
      </p:pic>
      <p:cxnSp>
        <p:nvCxnSpPr>
          <p:cNvPr id="8" name="Straight Arrow Connector 7"/>
          <p:cNvCxnSpPr>
            <a:stCxn id="52226" idx="3"/>
            <a:endCxn id="52227" idx="1"/>
          </p:cNvCxnSpPr>
          <p:nvPr/>
        </p:nvCxnSpPr>
        <p:spPr>
          <a:xfrm>
            <a:off x="2667000" y="3814763"/>
            <a:ext cx="381000" cy="30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2227" idx="3"/>
            <a:endCxn id="52229" idx="1"/>
          </p:cNvCxnSpPr>
          <p:nvPr/>
        </p:nvCxnSpPr>
        <p:spPr>
          <a:xfrm flipV="1">
            <a:off x="4765358" y="3810000"/>
            <a:ext cx="494775" cy="348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urved Connector 15"/>
          <p:cNvCxnSpPr>
            <a:stCxn id="52226" idx="0"/>
            <a:endCxn id="52229" idx="0"/>
          </p:cNvCxnSpPr>
          <p:nvPr/>
        </p:nvCxnSpPr>
        <p:spPr>
          <a:xfrm rot="5400000" flipH="1" flipV="1">
            <a:off x="4044279" y="-262187"/>
            <a:ext cx="457200" cy="5858375"/>
          </a:xfrm>
          <a:prstGeom prst="curvedConnector3">
            <a:avLst>
              <a:gd name="adj1" fmla="val 355455"/>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p:txBody>
          <a:bodyPr>
            <a:normAutofit/>
          </a:bodyPr>
          <a:lstStyle/>
          <a:p>
            <a:r>
              <a:rPr lang="en-US" dirty="0" smtClean="0"/>
              <a:t>‘Push’ your local repository on the cloud</a:t>
            </a:r>
          </a:p>
        </p:txBody>
      </p:sp>
      <p:pic>
        <p:nvPicPr>
          <p:cNvPr id="53250" name="Picture 2"/>
          <p:cNvPicPr>
            <a:picLocks noChangeAspect="1" noChangeArrowheads="1"/>
          </p:cNvPicPr>
          <p:nvPr/>
        </p:nvPicPr>
        <p:blipFill>
          <a:blip r:embed="rId2" cstate="print"/>
          <a:srcRect/>
          <a:stretch>
            <a:fillRect/>
          </a:stretch>
        </p:blipFill>
        <p:spPr bwMode="auto">
          <a:xfrm>
            <a:off x="152400" y="2395452"/>
            <a:ext cx="2065983" cy="4057650"/>
          </a:xfrm>
          <a:prstGeom prst="rect">
            <a:avLst/>
          </a:prstGeom>
          <a:noFill/>
          <a:ln w="9525">
            <a:noFill/>
            <a:miter lim="800000"/>
            <a:headEnd/>
            <a:tailEnd/>
          </a:ln>
        </p:spPr>
      </p:pic>
      <p:pic>
        <p:nvPicPr>
          <p:cNvPr id="53252" name="Picture 4" descr="C:\Users\Pranjal\AppData\Local\Temp\SNAGHTML1fd5b2c2.PNG"/>
          <p:cNvPicPr>
            <a:picLocks noChangeAspect="1" noChangeArrowheads="1"/>
          </p:cNvPicPr>
          <p:nvPr/>
        </p:nvPicPr>
        <p:blipFill>
          <a:blip r:embed="rId3" cstate="print"/>
          <a:srcRect/>
          <a:stretch>
            <a:fillRect/>
          </a:stretch>
        </p:blipFill>
        <p:spPr bwMode="auto">
          <a:xfrm>
            <a:off x="3200400" y="2209800"/>
            <a:ext cx="5800725" cy="4429126"/>
          </a:xfrm>
          <a:prstGeom prst="rect">
            <a:avLst/>
          </a:prstGeom>
          <a:noFill/>
        </p:spPr>
      </p:pic>
      <p:cxnSp>
        <p:nvCxnSpPr>
          <p:cNvPr id="13" name="Straight Arrow Connector 12"/>
          <p:cNvCxnSpPr>
            <a:stCxn id="53250" idx="3"/>
            <a:endCxn id="53252" idx="1"/>
          </p:cNvCxnSpPr>
          <p:nvPr/>
        </p:nvCxnSpPr>
        <p:spPr>
          <a:xfrm>
            <a:off x="2218383" y="4424277"/>
            <a:ext cx="982017" cy="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2667000" cy="4525963"/>
          </a:xfrm>
        </p:spPr>
        <p:txBody>
          <a:bodyPr>
            <a:normAutofit fontScale="55000" lnSpcReduction="20000"/>
          </a:bodyPr>
          <a:lstStyle/>
          <a:p>
            <a:r>
              <a:rPr lang="en-US" dirty="0" smtClean="0"/>
              <a:t>Checking out the structure of your local repository</a:t>
            </a:r>
          </a:p>
          <a:p>
            <a:r>
              <a:rPr lang="en-US" dirty="0" smtClean="0"/>
              <a:t>One of the features of Git is that you cannot modify a branch created by a fellow collaborator. If you need to, you have to create your own branch from that particular commit. This ensures that each collaborators’ code remains consistent from their perspective.</a:t>
            </a:r>
          </a:p>
        </p:txBody>
      </p:sp>
      <p:pic>
        <p:nvPicPr>
          <p:cNvPr id="54274" name="Picture 2"/>
          <p:cNvPicPr>
            <a:picLocks noChangeAspect="1" noChangeArrowheads="1"/>
          </p:cNvPicPr>
          <p:nvPr/>
        </p:nvPicPr>
        <p:blipFill>
          <a:blip r:embed="rId2" cstate="print"/>
          <a:srcRect/>
          <a:stretch>
            <a:fillRect/>
          </a:stretch>
        </p:blipFill>
        <p:spPr bwMode="auto">
          <a:xfrm>
            <a:off x="7391400" y="1285286"/>
            <a:ext cx="1752600" cy="5428627"/>
          </a:xfrm>
          <a:prstGeom prst="rect">
            <a:avLst/>
          </a:prstGeom>
          <a:noFill/>
          <a:ln w="9525">
            <a:noFill/>
            <a:miter lim="800000"/>
            <a:headEnd/>
            <a:tailEnd/>
          </a:ln>
        </p:spPr>
      </p:pic>
      <p:cxnSp>
        <p:nvCxnSpPr>
          <p:cNvPr id="10" name="Straight Arrow Connector 9"/>
          <p:cNvCxnSpPr>
            <a:stCxn id="54274" idx="1"/>
            <a:endCxn id="54276" idx="3"/>
          </p:cNvCxnSpPr>
          <p:nvPr/>
        </p:nvCxnSpPr>
        <p:spPr>
          <a:xfrm flipH="1">
            <a:off x="6934200" y="3999600"/>
            <a:ext cx="457200" cy="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4276" name="Picture 4"/>
          <p:cNvPicPr>
            <a:picLocks noChangeAspect="1" noChangeArrowheads="1"/>
          </p:cNvPicPr>
          <p:nvPr/>
        </p:nvPicPr>
        <p:blipFill>
          <a:blip r:embed="rId3" cstate="print"/>
          <a:srcRect/>
          <a:stretch>
            <a:fillRect/>
          </a:stretch>
        </p:blipFill>
        <p:spPr bwMode="auto">
          <a:xfrm>
            <a:off x="3126467" y="1142704"/>
            <a:ext cx="3807733" cy="57152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5029200" cy="4525963"/>
          </a:xfrm>
        </p:spPr>
        <p:txBody>
          <a:bodyPr>
            <a:normAutofit/>
          </a:bodyPr>
          <a:lstStyle/>
          <a:p>
            <a:r>
              <a:rPr lang="en-US" dirty="0" smtClean="0"/>
              <a:t>Moving around branches created by you</a:t>
            </a:r>
          </a:p>
        </p:txBody>
      </p:sp>
      <p:pic>
        <p:nvPicPr>
          <p:cNvPr id="55298" name="Picture 2"/>
          <p:cNvPicPr>
            <a:picLocks noChangeAspect="1" noChangeArrowheads="1"/>
          </p:cNvPicPr>
          <p:nvPr/>
        </p:nvPicPr>
        <p:blipFill>
          <a:blip r:embed="rId2" cstate="print"/>
          <a:srcRect/>
          <a:stretch>
            <a:fillRect/>
          </a:stretch>
        </p:blipFill>
        <p:spPr bwMode="auto">
          <a:xfrm>
            <a:off x="5486400" y="1219200"/>
            <a:ext cx="3216090" cy="4886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8077200" cy="4525963"/>
          </a:xfrm>
        </p:spPr>
        <p:txBody>
          <a:bodyPr>
            <a:normAutofit/>
          </a:bodyPr>
          <a:lstStyle/>
          <a:p>
            <a:r>
              <a:rPr lang="en-US" dirty="0" smtClean="0"/>
              <a:t>Moving around branches created by others</a:t>
            </a:r>
          </a:p>
        </p:txBody>
      </p:sp>
      <p:pic>
        <p:nvPicPr>
          <p:cNvPr id="56322" name="Picture 2"/>
          <p:cNvPicPr>
            <a:picLocks noChangeAspect="1" noChangeArrowheads="1"/>
          </p:cNvPicPr>
          <p:nvPr/>
        </p:nvPicPr>
        <p:blipFill>
          <a:blip r:embed="rId2" cstate="print"/>
          <a:srcRect/>
          <a:stretch>
            <a:fillRect/>
          </a:stretch>
        </p:blipFill>
        <p:spPr bwMode="auto">
          <a:xfrm>
            <a:off x="658" y="2183478"/>
            <a:ext cx="3047342" cy="4629939"/>
          </a:xfrm>
          <a:prstGeom prst="rect">
            <a:avLst/>
          </a:prstGeom>
          <a:noFill/>
          <a:ln w="9525">
            <a:noFill/>
            <a:miter lim="800000"/>
            <a:headEnd/>
            <a:tailEnd/>
          </a:ln>
        </p:spPr>
      </p:pic>
      <p:pic>
        <p:nvPicPr>
          <p:cNvPr id="56324" name="Picture 4" descr="C:\Users\Pranjal\AppData\Local\Temp\SNAGHTML1ff141a9.PNG"/>
          <p:cNvPicPr>
            <a:picLocks noChangeAspect="1" noChangeArrowheads="1"/>
          </p:cNvPicPr>
          <p:nvPr/>
        </p:nvPicPr>
        <p:blipFill>
          <a:blip r:embed="rId3" cstate="print"/>
          <a:srcRect/>
          <a:stretch>
            <a:fillRect/>
          </a:stretch>
        </p:blipFill>
        <p:spPr bwMode="auto">
          <a:xfrm>
            <a:off x="4412898" y="2133600"/>
            <a:ext cx="4731102" cy="4724400"/>
          </a:xfrm>
          <a:prstGeom prst="rect">
            <a:avLst/>
          </a:prstGeom>
          <a:noFill/>
        </p:spPr>
      </p:pic>
      <p:cxnSp>
        <p:nvCxnSpPr>
          <p:cNvPr id="8" name="Straight Arrow Connector 7"/>
          <p:cNvCxnSpPr>
            <a:stCxn id="56322" idx="3"/>
            <a:endCxn id="56324" idx="1"/>
          </p:cNvCxnSpPr>
          <p:nvPr/>
        </p:nvCxnSpPr>
        <p:spPr>
          <a:xfrm flipV="1">
            <a:off x="3048000" y="4495800"/>
            <a:ext cx="1364898" cy="2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8077200" cy="4525963"/>
          </a:xfrm>
        </p:spPr>
        <p:txBody>
          <a:bodyPr>
            <a:normAutofit/>
          </a:bodyPr>
          <a:lstStyle/>
          <a:p>
            <a:r>
              <a:rPr lang="en-US" dirty="0" smtClean="0"/>
              <a:t>Moving around branches created by others</a:t>
            </a:r>
          </a:p>
        </p:txBody>
      </p:sp>
      <p:pic>
        <p:nvPicPr>
          <p:cNvPr id="56324" name="Picture 4" descr="C:\Users\Pranjal\AppData\Local\Temp\SNAGHTML1ff141a9.PNG"/>
          <p:cNvPicPr>
            <a:picLocks noChangeAspect="1" noChangeArrowheads="1"/>
          </p:cNvPicPr>
          <p:nvPr/>
        </p:nvPicPr>
        <p:blipFill>
          <a:blip r:embed="rId2" cstate="print"/>
          <a:srcRect/>
          <a:stretch>
            <a:fillRect/>
          </a:stretch>
        </p:blipFill>
        <p:spPr bwMode="auto">
          <a:xfrm>
            <a:off x="0" y="2133600"/>
            <a:ext cx="4731102" cy="4724400"/>
          </a:xfrm>
          <a:prstGeom prst="rect">
            <a:avLst/>
          </a:prstGeom>
          <a:noFill/>
        </p:spPr>
      </p:pic>
      <p:cxnSp>
        <p:nvCxnSpPr>
          <p:cNvPr id="10" name="Straight Arrow Connector 9"/>
          <p:cNvCxnSpPr>
            <a:stCxn id="56324" idx="3"/>
          </p:cNvCxnSpPr>
          <p:nvPr/>
        </p:nvCxnSpPr>
        <p:spPr>
          <a:xfrm>
            <a:off x="4731102" y="4495800"/>
            <a:ext cx="1065380" cy="14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7350" name="Picture 6" descr="C:\Users\Pranjal\AppData\Local\Temp\SNAGHTML1ff56d3b.PNG"/>
          <p:cNvPicPr>
            <a:picLocks noChangeAspect="1" noChangeArrowheads="1"/>
          </p:cNvPicPr>
          <p:nvPr/>
        </p:nvPicPr>
        <p:blipFill>
          <a:blip r:embed="rId3" cstate="print"/>
          <a:srcRect/>
          <a:stretch>
            <a:fillRect/>
          </a:stretch>
        </p:blipFill>
        <p:spPr bwMode="auto">
          <a:xfrm>
            <a:off x="5791200" y="3240488"/>
            <a:ext cx="3352800" cy="2470867"/>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8077200" cy="4525963"/>
          </a:xfrm>
        </p:spPr>
        <p:txBody>
          <a:bodyPr>
            <a:normAutofit/>
          </a:bodyPr>
          <a:lstStyle/>
          <a:p>
            <a:r>
              <a:rPr lang="en-US" sz="2000" dirty="0" smtClean="0"/>
              <a:t>When others are collaborating, it might happen that the structure of the repository in the cloud might change while you are working on the local repository</a:t>
            </a:r>
          </a:p>
        </p:txBody>
      </p:sp>
      <p:pic>
        <p:nvPicPr>
          <p:cNvPr id="1026" name="Picture 2"/>
          <p:cNvPicPr>
            <a:picLocks noChangeAspect="1" noChangeArrowheads="1"/>
          </p:cNvPicPr>
          <p:nvPr/>
        </p:nvPicPr>
        <p:blipFill>
          <a:blip r:embed="rId2" cstate="print"/>
          <a:srcRect/>
          <a:stretch>
            <a:fillRect/>
          </a:stretch>
        </p:blipFill>
        <p:spPr bwMode="auto">
          <a:xfrm>
            <a:off x="304800" y="2895600"/>
            <a:ext cx="3371850" cy="326523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601979" y="2852652"/>
            <a:ext cx="4542021" cy="3348169"/>
          </a:xfrm>
          <a:prstGeom prst="rect">
            <a:avLst/>
          </a:prstGeom>
          <a:noFill/>
          <a:ln w="9525">
            <a:noFill/>
            <a:miter lim="800000"/>
            <a:headEnd/>
            <a:tailEnd/>
          </a:ln>
        </p:spPr>
      </p:pic>
      <p:cxnSp>
        <p:nvCxnSpPr>
          <p:cNvPr id="13" name="Straight Arrow Connector 12"/>
          <p:cNvCxnSpPr>
            <a:stCxn id="1026" idx="3"/>
            <a:endCxn id="1027" idx="1"/>
          </p:cNvCxnSpPr>
          <p:nvPr/>
        </p:nvCxnSpPr>
        <p:spPr>
          <a:xfrm flipV="1">
            <a:off x="3676650" y="4526737"/>
            <a:ext cx="925329" cy="14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8077200" cy="4525963"/>
          </a:xfrm>
        </p:spPr>
        <p:txBody>
          <a:bodyPr>
            <a:normAutofit/>
          </a:bodyPr>
          <a:lstStyle/>
          <a:p>
            <a:r>
              <a:rPr lang="en-US" sz="2000" dirty="0" smtClean="0"/>
              <a:t>To bring the latest repository image from the cloud to your local repository</a:t>
            </a:r>
          </a:p>
          <a:p>
            <a:pPr lvl="1"/>
            <a:r>
              <a:rPr lang="en-US" sz="1600" dirty="0" smtClean="0"/>
              <a:t>Do a ‘</a:t>
            </a:r>
            <a:r>
              <a:rPr lang="en-US" sz="1600" dirty="0" err="1" smtClean="0"/>
              <a:t>git</a:t>
            </a:r>
            <a:r>
              <a:rPr lang="en-US" sz="1600" dirty="0" smtClean="0"/>
              <a:t> fetch origin’</a:t>
            </a:r>
          </a:p>
        </p:txBody>
      </p:sp>
      <p:pic>
        <p:nvPicPr>
          <p:cNvPr id="2054" name="Picture 6" descr="C:\Users\Pranjal\AppData\Local\Temp\SNAGHTML232ec53a.PNG"/>
          <p:cNvPicPr>
            <a:picLocks noChangeAspect="1" noChangeArrowheads="1"/>
          </p:cNvPicPr>
          <p:nvPr/>
        </p:nvPicPr>
        <p:blipFill>
          <a:blip r:embed="rId2" cstate="print"/>
          <a:srcRect/>
          <a:stretch>
            <a:fillRect/>
          </a:stretch>
        </p:blipFill>
        <p:spPr bwMode="auto">
          <a:xfrm>
            <a:off x="3124200" y="2209800"/>
            <a:ext cx="5800725" cy="442912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8077200" cy="4525963"/>
          </a:xfrm>
        </p:spPr>
        <p:txBody>
          <a:bodyPr>
            <a:normAutofit/>
          </a:bodyPr>
          <a:lstStyle/>
          <a:p>
            <a:r>
              <a:rPr lang="en-US" sz="2000" dirty="0" smtClean="0"/>
              <a:t>After updating the local repository from the cloud, the local repository will look like this </a:t>
            </a:r>
            <a:endParaRPr lang="en-US" sz="1600" dirty="0" smtClean="0"/>
          </a:p>
        </p:txBody>
      </p:sp>
      <p:pic>
        <p:nvPicPr>
          <p:cNvPr id="3074" name="Picture 2"/>
          <p:cNvPicPr>
            <a:picLocks noChangeAspect="1" noChangeArrowheads="1"/>
          </p:cNvPicPr>
          <p:nvPr/>
        </p:nvPicPr>
        <p:blipFill>
          <a:blip r:embed="rId2" cstate="print"/>
          <a:srcRect/>
          <a:stretch>
            <a:fillRect/>
          </a:stretch>
        </p:blipFill>
        <p:spPr bwMode="auto">
          <a:xfrm>
            <a:off x="4724400" y="2092443"/>
            <a:ext cx="4419600" cy="47655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Remote Repository</a:t>
            </a:r>
            <a:endParaRPr lang="en-US" dirty="0"/>
          </a:p>
        </p:txBody>
      </p:sp>
      <p:sp>
        <p:nvSpPr>
          <p:cNvPr id="3" name="Content Placeholder 2"/>
          <p:cNvSpPr>
            <a:spLocks noGrp="1"/>
          </p:cNvSpPr>
          <p:nvPr>
            <p:ph idx="1"/>
          </p:nvPr>
        </p:nvSpPr>
        <p:spPr>
          <a:xfrm>
            <a:off x="457200" y="1600200"/>
            <a:ext cx="8077200" cy="4525963"/>
          </a:xfrm>
        </p:spPr>
        <p:txBody>
          <a:bodyPr>
            <a:normAutofit/>
          </a:bodyPr>
          <a:lstStyle/>
          <a:p>
            <a:r>
              <a:rPr lang="en-US" sz="2000" dirty="0" smtClean="0"/>
              <a:t>When creating branches to work on particular features, always create ‘Tags’ once the feature is finalized </a:t>
            </a:r>
            <a:endParaRPr lang="en-US" sz="1600" dirty="0" smtClean="0"/>
          </a:p>
        </p:txBody>
      </p:sp>
      <p:pic>
        <p:nvPicPr>
          <p:cNvPr id="61442" name="Picture 2" descr="C:\Users\Pranjal\AppData\Local\Temp\SNAGHTML2341ddba.PNG"/>
          <p:cNvPicPr>
            <a:picLocks noChangeAspect="1" noChangeArrowheads="1"/>
          </p:cNvPicPr>
          <p:nvPr/>
        </p:nvPicPr>
        <p:blipFill>
          <a:blip r:embed="rId2" cstate="print"/>
          <a:srcRect/>
          <a:stretch>
            <a:fillRect/>
          </a:stretch>
        </p:blipFill>
        <p:spPr bwMode="auto">
          <a:xfrm>
            <a:off x="3962400" y="2209800"/>
            <a:ext cx="4942213" cy="4648200"/>
          </a:xfrm>
          <a:prstGeom prst="rect">
            <a:avLst/>
          </a:prstGeom>
          <a:noFill/>
        </p:spPr>
      </p:pic>
      <p:pic>
        <p:nvPicPr>
          <p:cNvPr id="61443" name="Picture 3"/>
          <p:cNvPicPr>
            <a:picLocks noChangeAspect="1" noChangeArrowheads="1"/>
          </p:cNvPicPr>
          <p:nvPr/>
        </p:nvPicPr>
        <p:blipFill>
          <a:blip r:embed="rId3" cstate="print"/>
          <a:srcRect/>
          <a:stretch>
            <a:fillRect/>
          </a:stretch>
        </p:blipFill>
        <p:spPr bwMode="auto">
          <a:xfrm>
            <a:off x="228600" y="2305595"/>
            <a:ext cx="1447800" cy="4484518"/>
          </a:xfrm>
          <a:prstGeom prst="rect">
            <a:avLst/>
          </a:prstGeom>
          <a:noFill/>
          <a:ln w="9525">
            <a:noFill/>
            <a:miter lim="800000"/>
            <a:headEnd/>
            <a:tailEnd/>
          </a:ln>
        </p:spPr>
      </p:pic>
      <p:cxnSp>
        <p:nvCxnSpPr>
          <p:cNvPr id="8" name="Straight Arrow Connector 7"/>
          <p:cNvCxnSpPr>
            <a:stCxn id="61443" idx="3"/>
            <a:endCxn id="61442" idx="1"/>
          </p:cNvCxnSpPr>
          <p:nvPr/>
        </p:nvCxnSpPr>
        <p:spPr>
          <a:xfrm flipV="1">
            <a:off x="1676400" y="4533900"/>
            <a:ext cx="2286000" cy="139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3" name="Content Placeholder 2"/>
          <p:cNvSpPr>
            <a:spLocks noGrp="1"/>
          </p:cNvSpPr>
          <p:nvPr>
            <p:ph idx="1"/>
          </p:nvPr>
        </p:nvSpPr>
        <p:spPr/>
        <p:txBody>
          <a:bodyPr/>
          <a:lstStyle/>
          <a:p>
            <a:r>
              <a:rPr lang="en-US" dirty="0" smtClean="0"/>
              <a:t>Phew…..!</a:t>
            </a:r>
          </a:p>
          <a:p>
            <a:endParaRPr lang="en-US"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endParaRPr lang="en-US" sz="1200" i="1" dirty="0" smtClean="0"/>
          </a:p>
          <a:p>
            <a:r>
              <a:rPr lang="en-US" sz="1200" i="1" dirty="0" smtClean="0"/>
              <a:t>Stuff copied from http://git-scm.com/book</a:t>
            </a:r>
            <a:endParaRPr lang="en-US"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3058</TotalTime>
  <Words>1130</Words>
  <Application>Microsoft Office PowerPoint</Application>
  <PresentationFormat>On-screen Show (4:3)</PresentationFormat>
  <Paragraphs>174</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Version Control</vt:lpstr>
      <vt:lpstr>What is Version Control?</vt:lpstr>
      <vt:lpstr>Why Version Control?</vt:lpstr>
      <vt:lpstr>Version Control Types</vt:lpstr>
      <vt:lpstr>Version Control Types</vt:lpstr>
      <vt:lpstr>Version Control Types</vt:lpstr>
      <vt:lpstr>Q: Who uses Git?</vt:lpstr>
      <vt:lpstr>Q: Who wrote Git?</vt:lpstr>
      <vt:lpstr>How does it work?</vt:lpstr>
      <vt:lpstr>How does it work?</vt:lpstr>
      <vt:lpstr>The Three States of Git</vt:lpstr>
      <vt:lpstr>The Three States of Git</vt:lpstr>
      <vt:lpstr>Hence, the simplified workflow…</vt:lpstr>
      <vt:lpstr>Get Git</vt:lpstr>
      <vt:lpstr>Setup Git</vt:lpstr>
      <vt:lpstr>Setup Git</vt:lpstr>
      <vt:lpstr>Setup Git</vt:lpstr>
      <vt:lpstr>Setup Git</vt:lpstr>
      <vt:lpstr>Working with Git</vt:lpstr>
      <vt:lpstr>Working with Git</vt:lpstr>
      <vt:lpstr>Working with Git</vt:lpstr>
      <vt:lpstr>Working with Git</vt:lpstr>
      <vt:lpstr>Working with Git</vt:lpstr>
      <vt:lpstr>Branching</vt:lpstr>
      <vt:lpstr>Branching</vt:lpstr>
      <vt:lpstr>Branching </vt:lpstr>
      <vt:lpstr>Branching </vt:lpstr>
      <vt:lpstr>Branching </vt:lpstr>
      <vt:lpstr>Branching</vt:lpstr>
      <vt:lpstr>Branching</vt:lpstr>
      <vt:lpstr>Branching</vt:lpstr>
      <vt:lpstr>Branching</vt:lpstr>
      <vt:lpstr>Branching</vt:lpstr>
      <vt:lpstr>Branching </vt:lpstr>
      <vt:lpstr>Branching </vt:lpstr>
      <vt:lpstr>Branching </vt:lpstr>
      <vt:lpstr>Branching </vt:lpstr>
      <vt:lpstr>Branching </vt:lpstr>
      <vt:lpstr>Working with Remote Repository</vt:lpstr>
      <vt:lpstr>Working with Remote Repository</vt:lpstr>
      <vt:lpstr>Working with Remote Repository</vt:lpstr>
      <vt:lpstr>Working with Remote Repository</vt:lpstr>
      <vt:lpstr>Working with Remote Repository</vt:lpstr>
      <vt:lpstr>Working with Remote Repository</vt:lpstr>
      <vt:lpstr>Working with Remote Repository</vt:lpstr>
      <vt:lpstr>Working with Remote Repository</vt:lpstr>
      <vt:lpstr>Working with Remote Repository</vt:lpstr>
      <vt:lpstr>Working with Remote Repository</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Pranjal</dc:creator>
  <cp:lastModifiedBy>Pranjal</cp:lastModifiedBy>
  <cp:revision>158</cp:revision>
  <dcterms:created xsi:type="dcterms:W3CDTF">2013-12-13T05:53:46Z</dcterms:created>
  <dcterms:modified xsi:type="dcterms:W3CDTF">2014-08-04T15:53:10Z</dcterms:modified>
</cp:coreProperties>
</file>